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2.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6"/>
  </p:notesMasterIdLst>
  <p:sldIdLst>
    <p:sldId id="256" r:id="rId2"/>
    <p:sldId id="257" r:id="rId3"/>
    <p:sldId id="258" r:id="rId4"/>
    <p:sldId id="263" r:id="rId5"/>
    <p:sldId id="297" r:id="rId6"/>
    <p:sldId id="298" r:id="rId7"/>
    <p:sldId id="300" r:id="rId8"/>
    <p:sldId id="301" r:id="rId9"/>
    <p:sldId id="302" r:id="rId10"/>
    <p:sldId id="269" r:id="rId11"/>
    <p:sldId id="268" r:id="rId12"/>
    <p:sldId id="279" r:id="rId13"/>
    <p:sldId id="303" r:id="rId14"/>
    <p:sldId id="299" r:id="rId15"/>
    <p:sldId id="306" r:id="rId16"/>
    <p:sldId id="307" r:id="rId17"/>
    <p:sldId id="315" r:id="rId18"/>
    <p:sldId id="316" r:id="rId19"/>
    <p:sldId id="317" r:id="rId20"/>
    <p:sldId id="318" r:id="rId21"/>
    <p:sldId id="312" r:id="rId22"/>
    <p:sldId id="313" r:id="rId23"/>
    <p:sldId id="311" r:id="rId24"/>
    <p:sldId id="310" r:id="rId25"/>
  </p:sldIdLst>
  <p:sldSz cx="9144000" cy="5143500" type="screen16x9"/>
  <p:notesSz cx="6858000" cy="9144000"/>
  <p:embeddedFontLst>
    <p:embeddedFont>
      <p:font typeface="Montserrat" panose="00000500000000000000" pitchFamily="2" charset="0"/>
      <p:regular r:id="rId27"/>
      <p:bold r:id="rId28"/>
      <p:italic r:id="rId29"/>
      <p:boldItalic r:id="rId30"/>
    </p:embeddedFont>
    <p:embeddedFont>
      <p:font typeface="Maven Pro" panose="020B0604020202020204" charset="0"/>
      <p:regular r:id="rId31"/>
      <p:bold r:id="rId32"/>
    </p:embeddedFont>
    <p:embeddedFont>
      <p:font typeface="Share Tech" panose="020B0604020202020204" charset="0"/>
      <p:regular r:id="rId33"/>
    </p:embeddedFont>
    <p:embeddedFont>
      <p:font typeface="Fira Sans Condensed Medium" panose="020B0604020202020204" charset="0"/>
      <p:regular r:id="rId34"/>
      <p:bold r:id="rId35"/>
      <p:italic r:id="rId36"/>
      <p:boldItalic r:id="rId37"/>
    </p:embeddedFont>
    <p:embeddedFont>
      <p:font typeface="Poppins" panose="00000500000000000000" pitchFamily="2" charset="0"/>
      <p:regular r:id="rId38"/>
      <p:bold r:id="rId39"/>
      <p:italic r:id="rId40"/>
      <p:boldItalic r:id="rId41"/>
    </p:embeddedFont>
    <p:embeddedFont>
      <p:font typeface="Maven Pro SemiBold" panose="020B0604020202020204" charset="0"/>
      <p:regular r:id="rId42"/>
      <p:bold r:id="rId43"/>
    </p:embeddedFont>
    <p:embeddedFont>
      <p:font typeface="Calibri" panose="020F0502020204030204" pitchFamily="34" charset="0"/>
      <p:regular r:id="rId44"/>
      <p:bold r:id="rId45"/>
      <p:italic r:id="rId46"/>
      <p:boldItalic r:id="rId47"/>
    </p:embeddedFont>
    <p:embeddedFont>
      <p:font typeface="Fira Sans Extra Condensed Medium" panose="020B0604020202020204" charset="0"/>
      <p:regular r:id="rId48"/>
      <p:bold r:id="rId49"/>
      <p:italic r:id="rId50"/>
      <p:boldItalic r:id="rId51"/>
    </p:embeddedFont>
    <p:embeddedFont>
      <p:font typeface="Poppins Medium" panose="00000600000000000000" pitchFamily="2" charset="0"/>
      <p:regular r:id="rId52"/>
      <p:italic r:id="rId53"/>
    </p:embeddedFont>
    <p:embeddedFont>
      <p:font typeface="Livvic Light" pitchFamily="2" charset="0"/>
      <p:regular r:id="rId54"/>
      <p:italic r:id="rId55"/>
    </p:embeddedFont>
    <p:embeddedFont>
      <p:font typeface="Poppins Light" panose="00000400000000000000" pitchFamily="2" charset="0"/>
      <p:regular r:id="rId56"/>
      <p:italic r:id="rId57"/>
    </p:embeddedFont>
    <p:embeddedFont>
      <p:font typeface="Consolas" panose="020B0609020204030204" pitchFamily="49" charset="0"/>
      <p:regular r:id="rId58"/>
      <p:bold r:id="rId59"/>
      <p:italic r:id="rId60"/>
      <p:boldItalic r:id="rId61"/>
    </p:embeddedFont>
    <p:embeddedFont>
      <p:font typeface="Advent Pro SemiBold" panose="020B0604020202020204" charset="0"/>
      <p:regular r:id="rId62"/>
      <p:bold r:id="rId63"/>
    </p:embeddedFont>
    <p:embeddedFont>
      <p:font typeface="Nunito Light" pitchFamily="2" charset="0"/>
      <p:regular r:id="rId64"/>
      <p: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45"/>
    <a:srgbClr val="F27166"/>
    <a:srgbClr val="F25E6B"/>
    <a:srgbClr val="F28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EC442D-B72D-4326-BEE1-FC8536390EB8}">
  <a:tblStyle styleId="{1EEC442D-B72D-4326-BEE1-FC8536390E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22" autoAdjust="0"/>
    <p:restoredTop sz="94660"/>
  </p:normalViewPr>
  <p:slideViewPr>
    <p:cSldViewPr snapToGrid="0">
      <p:cViewPr varScale="1">
        <p:scale>
          <a:sx n="204" d="100"/>
          <a:sy n="204" d="100"/>
        </p:scale>
        <p:origin x="1464"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font" Target="fonts/font16.fntdata"/><Relationship Id="rId47" Type="http://schemas.openxmlformats.org/officeDocument/2006/relationships/font" Target="fonts/font21.fntdata"/><Relationship Id="rId63" Type="http://schemas.openxmlformats.org/officeDocument/2006/relationships/font" Target="fonts/font37.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openxmlformats.org/officeDocument/2006/relationships/font" Target="fonts/font32.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3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font" Target="fonts/font30.fntdata"/><Relationship Id="rId64" Type="http://schemas.openxmlformats.org/officeDocument/2006/relationships/font" Target="fonts/font38.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59" Type="http://schemas.openxmlformats.org/officeDocument/2006/relationships/font" Target="fonts/font33.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5.fntdata"/><Relationship Id="rId54" Type="http://schemas.openxmlformats.org/officeDocument/2006/relationships/font" Target="fonts/font28.fntdata"/><Relationship Id="rId62" Type="http://schemas.openxmlformats.org/officeDocument/2006/relationships/font" Target="fonts/font3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font" Target="fonts/font31.fntdata"/><Relationship Id="rId10" Type="http://schemas.openxmlformats.org/officeDocument/2006/relationships/slide" Target="slides/slide9.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 Id="rId60" Type="http://schemas.openxmlformats.org/officeDocument/2006/relationships/font" Target="fonts/font34.fntdata"/><Relationship Id="rId65" Type="http://schemas.openxmlformats.org/officeDocument/2006/relationships/font" Target="fonts/font3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3.fntdata"/><Relationship Id="rId34" Type="http://schemas.openxmlformats.org/officeDocument/2006/relationships/font" Target="fonts/font8.fntdata"/><Relationship Id="rId50" Type="http://schemas.openxmlformats.org/officeDocument/2006/relationships/font" Target="fonts/font24.fntdata"/><Relationship Id="rId55" Type="http://schemas.openxmlformats.org/officeDocument/2006/relationships/font" Target="fonts/font2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7000"/>
              </a:lnSpc>
              <a:spcAft>
                <a:spcPts val="800"/>
              </a:spcAft>
            </a:pPr>
            <a:r>
              <a:rPr lang="fr-FR" sz="1600" dirty="0" smtClean="0">
                <a:effectLst/>
                <a:latin typeface="Poppins" panose="00000500000000000000" pitchFamily="2" charset="0"/>
                <a:ea typeface="Calibri" panose="020F0502020204030204" pitchFamily="34" charset="0"/>
                <a:cs typeface="Times New Roman" panose="02020603050405020304" pitchFamily="18" charset="0"/>
              </a:rPr>
              <a:t>Conception de la base de données</a:t>
            </a:r>
          </a:p>
          <a:p>
            <a:pPr>
              <a:lnSpc>
                <a:spcPct val="107000"/>
              </a:lnSpc>
              <a:spcAft>
                <a:spcPts val="800"/>
              </a:spcAft>
            </a:pPr>
            <a:endParaRPr lang="fr-FR"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Suite au compte-rendu de réunion de validation</a:t>
            </a:r>
            <a:endParaRPr lang="fr-FR"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 </a:t>
            </a:r>
            <a:endParaRPr lang="fr-FR"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400" dirty="0" smtClean="0">
                <a:effectLst/>
                <a:latin typeface="Poppins" panose="00000500000000000000" pitchFamily="2" charset="0"/>
                <a:ea typeface="Calibri" panose="020F0502020204030204" pitchFamily="34" charset="0"/>
                <a:cs typeface="Times New Roman" panose="02020603050405020304" pitchFamily="18" charset="0"/>
              </a:rPr>
              <a:t>	## 1 – Préparation des données</a:t>
            </a:r>
            <a:endParaRPr lang="fr-FR"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Utilisation d’une version POC (Proof Of Concept) comprenant les données des Valeurs foncières du 1er semestre 2020, récupérées sur le site data.gouv.fr, ainsi que le fichier « departements-france.csv » utilisé pour l’importation de la colonne « </a:t>
            </a:r>
            <a:r>
              <a:rPr lang="fr-FR" sz="1100" dirty="0" err="1" smtClean="0">
                <a:effectLst/>
                <a:latin typeface="Poppins" panose="00000500000000000000" pitchFamily="2" charset="0"/>
                <a:ea typeface="Calibri" panose="020F0502020204030204" pitchFamily="34" charset="0"/>
                <a:cs typeface="Times New Roman" panose="02020603050405020304" pitchFamily="18" charset="0"/>
              </a:rPr>
              <a:t>nom_departement</a:t>
            </a: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 »</a:t>
            </a:r>
            <a:endParaRPr lang="fr-FR"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Les données ont été nettoyées et préparées avec :</a:t>
            </a:r>
            <a:endParaRPr lang="fr-FR"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indent="449580">
              <a:lnSpc>
                <a:spcPct val="107000"/>
              </a:lnSpc>
              <a:spcAft>
                <a:spcPts val="800"/>
              </a:spcAft>
            </a:pPr>
            <a:r>
              <a:rPr lang="fr-FR" sz="1100" u="sng" dirty="0" smtClean="0">
                <a:effectLst/>
                <a:latin typeface="Poppins" panose="00000500000000000000" pitchFamily="2" charset="0"/>
                <a:ea typeface="Calibri" panose="020F0502020204030204" pitchFamily="34" charset="0"/>
                <a:cs typeface="Times New Roman" panose="02020603050405020304" pitchFamily="18" charset="0"/>
              </a:rPr>
              <a:t>Power </a:t>
            </a:r>
            <a:r>
              <a:rPr lang="fr-FR" sz="1100" u="sng" dirty="0" err="1" smtClean="0">
                <a:effectLst/>
                <a:latin typeface="Poppins" panose="00000500000000000000" pitchFamily="2" charset="0"/>
                <a:ea typeface="Calibri" panose="020F0502020204030204" pitchFamily="34" charset="0"/>
                <a:cs typeface="Times New Roman" panose="02020603050405020304" pitchFamily="18" charset="0"/>
              </a:rPr>
              <a:t>Query</a:t>
            </a: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 : sélection des colonnes ; création d’index pour les clés primaires et étrangères ; remplacement des caractères spéciaux ; exportation des résultats dans une nouvelle feuille</a:t>
            </a:r>
            <a:endParaRPr lang="fr-FR"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indent="449580">
              <a:lnSpc>
                <a:spcPct val="107000"/>
              </a:lnSpc>
              <a:spcAft>
                <a:spcPts val="800"/>
              </a:spcAft>
            </a:pPr>
            <a:r>
              <a:rPr lang="fr-FR" sz="1100" u="sng" dirty="0" smtClean="0">
                <a:effectLst/>
                <a:latin typeface="Poppins" panose="00000500000000000000" pitchFamily="2" charset="0"/>
                <a:ea typeface="Calibri" panose="020F0502020204030204" pitchFamily="34" charset="0"/>
                <a:cs typeface="Times New Roman" panose="02020603050405020304" pitchFamily="18" charset="0"/>
              </a:rPr>
              <a:t>Excel</a:t>
            </a: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 : modification des formats de cellules (ex : date en </a:t>
            </a:r>
            <a:r>
              <a:rPr lang="fr-FR" sz="1100" dirty="0" err="1" smtClean="0">
                <a:effectLst/>
                <a:latin typeface="Poppins" panose="00000500000000000000" pitchFamily="2" charset="0"/>
                <a:ea typeface="Calibri" panose="020F0502020204030204" pitchFamily="34" charset="0"/>
                <a:cs typeface="Times New Roman" panose="02020603050405020304" pitchFamily="18" charset="0"/>
              </a:rPr>
              <a:t>aaaa</a:t>
            </a: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-mm-</a:t>
            </a:r>
            <a:r>
              <a:rPr lang="fr-FR" sz="1100" dirty="0" err="1" smtClean="0">
                <a:effectLst/>
                <a:latin typeface="Poppins" panose="00000500000000000000" pitchFamily="2" charset="0"/>
                <a:ea typeface="Calibri" panose="020F0502020204030204" pitchFamily="34" charset="0"/>
                <a:cs typeface="Times New Roman" panose="02020603050405020304" pitchFamily="18" charset="0"/>
              </a:rPr>
              <a:t>jj</a:t>
            </a: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 ; recherche ; fonctions (ex : CONCATENER, SI et RECHERCHEV pour l’indexation des noms de département) ; exporter les données en fichier CSV</a:t>
            </a:r>
            <a:endParaRPr lang="fr-FR"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 </a:t>
            </a:r>
            <a:endParaRPr lang="fr-FR"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400" dirty="0" smtClean="0">
                <a:effectLst/>
                <a:latin typeface="Poppins" panose="00000500000000000000" pitchFamily="2" charset="0"/>
                <a:ea typeface="Calibri" panose="020F0502020204030204" pitchFamily="34" charset="0"/>
                <a:cs typeface="Times New Roman" panose="02020603050405020304" pitchFamily="18" charset="0"/>
              </a:rPr>
              <a:t>	## 2 – Utilisation d’un SGBDR Open Source</a:t>
            </a:r>
            <a:endParaRPr lang="fr-FR"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Utilisation de l’extension </a:t>
            </a:r>
            <a:r>
              <a:rPr lang="fr-FR" sz="1100" b="1" dirty="0" smtClean="0">
                <a:effectLst/>
                <a:latin typeface="Poppins" panose="00000500000000000000" pitchFamily="2" charset="0"/>
                <a:ea typeface="Calibri" panose="020F0502020204030204" pitchFamily="34" charset="0"/>
                <a:cs typeface="Times New Roman" panose="02020603050405020304" pitchFamily="18" charset="0"/>
              </a:rPr>
              <a:t>MySQL</a:t>
            </a: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 dans l’éditeur </a:t>
            </a:r>
            <a:r>
              <a:rPr lang="fr-FR" sz="1100" b="1" dirty="0" smtClean="0">
                <a:effectLst/>
                <a:latin typeface="Poppins" panose="00000500000000000000" pitchFamily="2" charset="0"/>
                <a:ea typeface="Calibri" panose="020F0502020204030204" pitchFamily="34" charset="0"/>
                <a:cs typeface="Times New Roman" panose="02020603050405020304" pitchFamily="18" charset="0"/>
              </a:rPr>
              <a:t>Visual Studio Code </a:t>
            </a: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en tant que SGBDR et outils d’interface graphique</a:t>
            </a:r>
            <a:endParaRPr lang="fr-FR"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indent="449580">
              <a:lnSpc>
                <a:spcPct val="107000"/>
              </a:lnSpc>
              <a:spcAft>
                <a:spcPts val="800"/>
              </a:spcAft>
            </a:pPr>
            <a:r>
              <a:rPr lang="fr-FR" sz="1100" u="sng" dirty="0" smtClean="0">
                <a:effectLst/>
                <a:latin typeface="Poppins" panose="00000500000000000000" pitchFamily="2" charset="0"/>
                <a:ea typeface="Calibri" panose="020F0502020204030204" pitchFamily="34" charset="0"/>
                <a:cs typeface="Times New Roman" panose="02020603050405020304" pitchFamily="18" charset="0"/>
              </a:rPr>
              <a:t>NB</a:t>
            </a: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 : Même si MySQL a été racheté par Oracle en 2010, et qu’une version commerciale est proposée, la version de MySQL choisie est gratuite</a:t>
            </a:r>
            <a:endParaRPr lang="fr-FR"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Mon ordinateur fera office de client ainsi que de serveur pour cette version POC, à termes il faudra mettre la base de données sur le Cloud afin de sécuriser et faciliter son accès.</a:t>
            </a:r>
            <a:endParaRPr lang="fr-FR"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 </a:t>
            </a:r>
            <a:endParaRPr lang="fr-FR"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	</a:t>
            </a:r>
            <a:r>
              <a:rPr lang="fr-FR" sz="1400" dirty="0" smtClean="0">
                <a:effectLst/>
                <a:latin typeface="Poppins" panose="00000500000000000000" pitchFamily="2" charset="0"/>
                <a:ea typeface="Calibri" panose="020F0502020204030204" pitchFamily="34" charset="0"/>
                <a:cs typeface="Times New Roman" panose="02020603050405020304" pitchFamily="18" charset="0"/>
              </a:rPr>
              <a:t>## 3 – Création de la </a:t>
            </a:r>
            <a:r>
              <a:rPr lang="fr-FR" sz="1400" dirty="0" err="1" smtClean="0">
                <a:effectLst/>
                <a:latin typeface="Poppins" panose="00000500000000000000" pitchFamily="2" charset="0"/>
                <a:ea typeface="Calibri" panose="020F0502020204030204" pitchFamily="34" charset="0"/>
                <a:cs typeface="Times New Roman" panose="02020603050405020304" pitchFamily="18" charset="0"/>
              </a:rPr>
              <a:t>Database</a:t>
            </a:r>
            <a:r>
              <a:rPr lang="fr-FR" sz="1400" dirty="0" smtClean="0">
                <a:effectLst/>
                <a:latin typeface="Poppins" panose="00000500000000000000" pitchFamily="2" charset="0"/>
                <a:ea typeface="Calibri" panose="020F0502020204030204" pitchFamily="34" charset="0"/>
                <a:cs typeface="Times New Roman" panose="02020603050405020304" pitchFamily="18" charset="0"/>
              </a:rPr>
              <a:t> « </a:t>
            </a:r>
            <a:r>
              <a:rPr lang="fr-FR" sz="1400" dirty="0" err="1" smtClean="0">
                <a:effectLst/>
                <a:latin typeface="Poppins" panose="00000500000000000000" pitchFamily="2" charset="0"/>
                <a:ea typeface="Calibri" panose="020F0502020204030204" pitchFamily="34" charset="0"/>
                <a:cs typeface="Times New Roman" panose="02020603050405020304" pitchFamily="18" charset="0"/>
              </a:rPr>
              <a:t>laplace_immo</a:t>
            </a:r>
            <a:r>
              <a:rPr lang="fr-FR" sz="1400" dirty="0" smtClean="0">
                <a:effectLst/>
                <a:latin typeface="Poppins" panose="00000500000000000000" pitchFamily="2" charset="0"/>
                <a:ea typeface="Calibri" panose="020F0502020204030204" pitchFamily="34" charset="0"/>
                <a:cs typeface="Times New Roman" panose="02020603050405020304" pitchFamily="18" charset="0"/>
              </a:rPr>
              <a:t> » </a:t>
            </a:r>
            <a:endParaRPr lang="fr-FR"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Connection au serveur MySQL en </a:t>
            </a:r>
            <a:r>
              <a:rPr lang="fr-FR" sz="1100" dirty="0" err="1" smtClean="0">
                <a:effectLst/>
                <a:latin typeface="Poppins" panose="00000500000000000000" pitchFamily="2" charset="0"/>
                <a:ea typeface="Calibri" panose="020F0502020204030204" pitchFamily="34" charset="0"/>
                <a:cs typeface="Times New Roman" panose="02020603050405020304" pitchFamily="18" charset="0"/>
              </a:rPr>
              <a:t>localhost</a:t>
            </a: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 (127.0.0.1@3306)</a:t>
            </a:r>
            <a:endParaRPr lang="fr-FR"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100" u="sng" dirty="0" smtClean="0">
                <a:effectLst/>
                <a:latin typeface="Poppins" panose="00000500000000000000" pitchFamily="2" charset="0"/>
                <a:ea typeface="Calibri" panose="020F0502020204030204" pitchFamily="34" charset="0"/>
                <a:cs typeface="Times New Roman" panose="02020603050405020304" pitchFamily="18" charset="0"/>
              </a:rPr>
              <a:t>Création de la </a:t>
            </a:r>
            <a:r>
              <a:rPr lang="fr-FR" sz="1100" u="sng" dirty="0" err="1" smtClean="0">
                <a:effectLst/>
                <a:latin typeface="Poppins" panose="00000500000000000000" pitchFamily="2" charset="0"/>
                <a:ea typeface="Calibri" panose="020F0502020204030204" pitchFamily="34" charset="0"/>
                <a:cs typeface="Times New Roman" panose="02020603050405020304" pitchFamily="18" charset="0"/>
              </a:rPr>
              <a:t>database</a:t>
            </a: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 :</a:t>
            </a:r>
            <a:endParaRPr lang="fr-FR"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indent="449580">
              <a:lnSpc>
                <a:spcPct val="107000"/>
              </a:lnSpc>
              <a:spcAft>
                <a:spcPts val="800"/>
              </a:spcAft>
            </a:pPr>
            <a:r>
              <a:rPr lang="fr-FR" sz="1050" dirty="0" smtClean="0">
                <a:solidFill>
                  <a:srgbClr val="F92672"/>
                </a:solidFill>
                <a:effectLst/>
                <a:latin typeface="Consolas" panose="020B0609020204030204" pitchFamily="49" charset="0"/>
                <a:ea typeface="Calibri" panose="020F0502020204030204" pitchFamily="34" charset="0"/>
                <a:cs typeface="Times New Roman" panose="02020603050405020304" pitchFamily="18" charset="0"/>
              </a:rPr>
              <a:t>CREATE</a:t>
            </a:r>
            <a:r>
              <a:rPr lang="fr-FR" sz="1050" dirty="0" smtClean="0">
                <a:solidFill>
                  <a:srgbClr val="F8F8F2"/>
                </a:solidFill>
                <a:effectLst/>
                <a:latin typeface="Consolas" panose="020B0609020204030204" pitchFamily="49" charset="0"/>
                <a:ea typeface="Calibri" panose="020F0502020204030204" pitchFamily="34" charset="0"/>
                <a:cs typeface="Times New Roman" panose="02020603050405020304" pitchFamily="18" charset="0"/>
              </a:rPr>
              <a:t> DATABASE </a:t>
            </a:r>
            <a:r>
              <a:rPr lang="fr-FR" sz="1050" dirty="0" err="1" smtClean="0">
                <a:solidFill>
                  <a:srgbClr val="F8F8F2"/>
                </a:solidFill>
                <a:effectLst/>
                <a:latin typeface="Consolas" panose="020B0609020204030204" pitchFamily="49" charset="0"/>
                <a:ea typeface="Calibri" panose="020F0502020204030204" pitchFamily="34" charset="0"/>
                <a:cs typeface="Times New Roman" panose="02020603050405020304" pitchFamily="18" charset="0"/>
              </a:rPr>
              <a:t>laplace_immo</a:t>
            </a:r>
            <a:r>
              <a:rPr lang="fr-FR" sz="1050" dirty="0" smtClean="0">
                <a:solidFill>
                  <a:srgbClr val="F8F8F2"/>
                </a:solidFill>
                <a:effectLst/>
                <a:latin typeface="Consolas" panose="020B0609020204030204" pitchFamily="49" charset="0"/>
                <a:ea typeface="Calibri" panose="020F0502020204030204" pitchFamily="34" charset="0"/>
                <a:cs typeface="Times New Roman" panose="02020603050405020304" pitchFamily="18" charset="0"/>
              </a:rPr>
              <a:t> CHARACTER </a:t>
            </a:r>
            <a:r>
              <a:rPr lang="fr-FR" sz="1050" dirty="0" smtClean="0">
                <a:solidFill>
                  <a:srgbClr val="F92672"/>
                </a:solidFill>
                <a:effectLst/>
                <a:latin typeface="Consolas" panose="020B0609020204030204" pitchFamily="49" charset="0"/>
                <a:ea typeface="Calibri" panose="020F0502020204030204" pitchFamily="34" charset="0"/>
                <a:cs typeface="Times New Roman" panose="02020603050405020304" pitchFamily="18" charset="0"/>
              </a:rPr>
              <a:t>SET</a:t>
            </a:r>
            <a:r>
              <a:rPr lang="fr-FR" sz="1050" dirty="0" smtClean="0">
                <a:solidFill>
                  <a:srgbClr val="F8F8F2"/>
                </a:solidFill>
                <a:effectLst/>
                <a:latin typeface="Consolas" panose="020B0609020204030204" pitchFamily="49" charset="0"/>
                <a:ea typeface="Calibri" panose="020F0502020204030204" pitchFamily="34" charset="0"/>
                <a:cs typeface="Times New Roman" panose="02020603050405020304" pitchFamily="18" charset="0"/>
              </a:rPr>
              <a:t> ‘utf8’;</a:t>
            </a:r>
            <a:endParaRPr lang="fr-FR"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Je commence par la</a:t>
            </a:r>
            <a:r>
              <a:rPr lang="fr-FR" baseline="0" dirty="0" smtClean="0"/>
              <a:t> table en fin de mon schéma relationnel, cela me permettra d’éviter des erreurs en modifiant ou insérant de nouvelles valeurs.</a:t>
            </a:r>
            <a:endParaRPr lang="fr-FR" dirty="0" smtClean="0"/>
          </a:p>
          <a:p>
            <a:pPr marL="0" lvl="0" indent="0" algn="l" rtl="0">
              <a:spcBef>
                <a:spcPts val="0"/>
              </a:spcBef>
              <a:spcAft>
                <a:spcPts val="0"/>
              </a:spcAft>
              <a:buNone/>
            </a:pPr>
            <a:r>
              <a:rPr lang="fr-FR" dirty="0" smtClean="0"/>
              <a:t>Je</a:t>
            </a:r>
            <a:r>
              <a:rPr lang="fr-FR" baseline="0" dirty="0" smtClean="0"/>
              <a:t> crée ma table « </a:t>
            </a:r>
            <a:r>
              <a:rPr lang="fr-FR" baseline="0" dirty="0" err="1" smtClean="0"/>
              <a:t>nom_de_table</a:t>
            </a:r>
            <a:r>
              <a:rPr lang="fr-FR" baseline="0" dirty="0" smtClean="0"/>
              <a:t> » et je lui dit ce que je veux avoir comme attributs, c’est-à-dire colonnes à l’intérieur.</a:t>
            </a:r>
          </a:p>
          <a:p>
            <a:pPr marL="0" lvl="0" indent="0" algn="l" rtl="0">
              <a:spcBef>
                <a:spcPts val="0"/>
              </a:spcBef>
              <a:spcAft>
                <a:spcPts val="0"/>
              </a:spcAft>
              <a:buNone/>
            </a:pPr>
            <a:r>
              <a:rPr lang="fr-FR" baseline="0" dirty="0" smtClean="0"/>
              <a:t>Pour faciliter la lecture de mes requêtes j’indente mes attributs.</a:t>
            </a:r>
          </a:p>
          <a:p>
            <a:pPr marL="0" lvl="0" indent="0" algn="l" rtl="0">
              <a:spcBef>
                <a:spcPts val="0"/>
              </a:spcBef>
              <a:spcAft>
                <a:spcPts val="0"/>
              </a:spcAft>
              <a:buNone/>
            </a:pPr>
            <a:r>
              <a:rPr lang="fr-FR" baseline="0" dirty="0" smtClean="0"/>
              <a:t>Pour ça j’ouvre la parenthèse, je lui donne le nom de l’attribut, son format (avec une limite ou non), si j’accepte ou non que sa valeur soit nulle.</a:t>
            </a:r>
          </a:p>
          <a:p>
            <a:pPr marL="0" lvl="0" indent="0" algn="l" rtl="0">
              <a:spcBef>
                <a:spcPts val="0"/>
              </a:spcBef>
              <a:spcAft>
                <a:spcPts val="0"/>
              </a:spcAft>
              <a:buNone/>
            </a:pPr>
            <a:r>
              <a:rPr lang="fr-FR" baseline="0" dirty="0" smtClean="0"/>
              <a:t>Je lui précise quel attribut sera en clé primaire (forcément une valeur non nulle et de préférence un entier.</a:t>
            </a:r>
          </a:p>
          <a:p>
            <a:pPr marL="0" lvl="0" indent="0" algn="l" rtl="0">
              <a:spcBef>
                <a:spcPts val="0"/>
              </a:spcBef>
              <a:spcAft>
                <a:spcPts val="0"/>
              </a:spcAft>
              <a:buNone/>
            </a:pPr>
            <a:r>
              <a:rPr lang="fr-FR" baseline="0" dirty="0" smtClean="0"/>
              <a:t>De même pour ma clé étrangère ainsi que la table et l’attribut dont elle fait référence.</a:t>
            </a:r>
          </a:p>
          <a:p>
            <a:pPr marL="0" lvl="0" indent="0" algn="l" rtl="0">
              <a:spcBef>
                <a:spcPts val="0"/>
              </a:spcBef>
              <a:spcAft>
                <a:spcPts val="0"/>
              </a:spcAft>
              <a:buNone/>
            </a:pPr>
            <a:r>
              <a:rPr lang="fr-FR" baseline="0" dirty="0" smtClean="0"/>
              <a:t>Je sépare mes attributs par une « , » et je finis en refermant la parenthèse.</a:t>
            </a:r>
          </a:p>
          <a:p>
            <a:pPr marL="0" lvl="0" indent="0" algn="l" rtl="0">
              <a:spcBef>
                <a:spcPts val="0"/>
              </a:spcBef>
              <a:spcAft>
                <a:spcPts val="0"/>
              </a:spcAft>
              <a:buNone/>
            </a:pPr>
            <a:r>
              <a:rPr lang="fr-FR" baseline="0" dirty="0" smtClean="0"/>
              <a:t>Pour lui dire que j’ai fini ma requête je met un « ; ».</a:t>
            </a:r>
            <a:endParaRPr lang="fr-FR" dirty="0" smtClean="0"/>
          </a:p>
          <a:p>
            <a:pPr marL="0" lvl="0" indent="0" algn="l" rtl="0">
              <a:spcBef>
                <a:spcPts val="0"/>
              </a:spcBef>
              <a:spcAft>
                <a:spcPts val="0"/>
              </a:spcAft>
              <a:buNone/>
            </a:pPr>
            <a:endParaRPr lang="fr-FR" dirty="0" smtClean="0"/>
          </a:p>
          <a:p>
            <a:pPr marL="0" lvl="0" indent="0" algn="l" rtl="0">
              <a:spcBef>
                <a:spcPts val="0"/>
              </a:spcBef>
              <a:spcAft>
                <a:spcPts val="0"/>
              </a:spcAft>
              <a:buNone/>
            </a:pPr>
            <a:r>
              <a:rPr lang="fr-FR" dirty="0" smtClean="0"/>
              <a:t>Pour </a:t>
            </a:r>
            <a:r>
              <a:rPr lang="fr-FR" dirty="0" smtClean="0"/>
              <a:t>importer</a:t>
            </a:r>
            <a:r>
              <a:rPr lang="fr-FR" baseline="0" dirty="0" smtClean="0"/>
              <a:t> un fichier csv:</a:t>
            </a:r>
          </a:p>
          <a:p>
            <a:pPr marL="0" lvl="0" indent="0" algn="l" rtl="0">
              <a:spcBef>
                <a:spcPts val="0"/>
              </a:spcBef>
              <a:spcAft>
                <a:spcPts val="0"/>
              </a:spcAft>
              <a:buNone/>
            </a:pPr>
            <a:endParaRPr lang="fr-FR" baseline="0"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smtClean="0">
                <a:solidFill>
                  <a:srgbClr val="000000"/>
                </a:solidFill>
                <a:effectLst/>
                <a:latin typeface="Arial"/>
                <a:ea typeface="Arial"/>
                <a:cs typeface="Arial"/>
                <a:sym typeface="Arial"/>
              </a:rPr>
              <a:t>LOAD DATA LOCAL INFILE « </a:t>
            </a:r>
            <a:r>
              <a:rPr lang="fr-FR" sz="1100" b="0" i="0" u="none" strike="noStrike" cap="none" dirty="0" err="1" smtClean="0">
                <a:solidFill>
                  <a:srgbClr val="000000"/>
                </a:solidFill>
                <a:effectLst/>
                <a:latin typeface="Arial"/>
                <a:ea typeface="Arial"/>
                <a:cs typeface="Arial"/>
                <a:sym typeface="Arial"/>
              </a:rPr>
              <a:t>emplacement_du_fichier</a:t>
            </a:r>
            <a:r>
              <a:rPr lang="fr-FR" sz="1100" b="0" i="0" u="none" strike="noStrike" cap="none" dirty="0" smtClean="0">
                <a:solidFill>
                  <a:srgbClr val="000000"/>
                </a:solidFill>
                <a:effectLst/>
                <a:latin typeface="Arial"/>
                <a:ea typeface="Arial"/>
                <a:cs typeface="Arial"/>
                <a:sym typeface="Arial"/>
              </a:rPr>
              <a:t> » INTO TABLE « </a:t>
            </a:r>
            <a:r>
              <a:rPr lang="fr-FR" sz="1100" b="0" i="0" u="none" strike="noStrike" cap="none" dirty="0" err="1" smtClean="0">
                <a:solidFill>
                  <a:srgbClr val="000000"/>
                </a:solidFill>
                <a:effectLst/>
                <a:latin typeface="Arial"/>
                <a:ea typeface="Arial"/>
                <a:cs typeface="Arial"/>
                <a:sym typeface="Arial"/>
              </a:rPr>
              <a:t>nom_de_table</a:t>
            </a:r>
            <a:r>
              <a:rPr lang="fr-FR" sz="1100" b="0" i="0" u="none" strike="noStrike" cap="none" dirty="0" smtClean="0">
                <a:solidFill>
                  <a:srgbClr val="000000"/>
                </a:solidFill>
                <a:effectLst/>
                <a:latin typeface="Arial"/>
                <a:ea typeface="Arial"/>
                <a:cs typeface="Arial"/>
                <a:sym typeface="Arial"/>
              </a:rPr>
              <a:t> » FIELDS TERMINATED By ';' </a:t>
            </a:r>
            <a:r>
              <a:rPr lang="fr-FR" sz="1100" b="0" i="0" u="none" strike="noStrike" cap="none" dirty="0" err="1" smtClean="0">
                <a:solidFill>
                  <a:srgbClr val="000000"/>
                </a:solidFill>
                <a:effectLst/>
                <a:latin typeface="Arial"/>
                <a:ea typeface="Arial"/>
                <a:cs typeface="Arial"/>
                <a:sym typeface="Arial"/>
              </a:rPr>
              <a:t>lines</a:t>
            </a:r>
            <a:r>
              <a:rPr lang="fr-FR" sz="1100" b="0" i="0" u="none" strike="noStrike" cap="none" dirty="0" smtClean="0">
                <a:solidFill>
                  <a:srgbClr val="000000"/>
                </a:solidFill>
                <a:effectLst/>
                <a:latin typeface="Arial"/>
                <a:ea typeface="Arial"/>
                <a:cs typeface="Arial"/>
                <a:sym typeface="Arial"/>
              </a:rPr>
              <a:t> </a:t>
            </a:r>
            <a:r>
              <a:rPr lang="fr-FR" sz="1100" b="0" i="0" u="none" strike="noStrike" cap="none" dirty="0" err="1" smtClean="0">
                <a:solidFill>
                  <a:srgbClr val="000000"/>
                </a:solidFill>
                <a:effectLst/>
                <a:latin typeface="Arial"/>
                <a:ea typeface="Arial"/>
                <a:cs typeface="Arial"/>
                <a:sym typeface="Arial"/>
              </a:rPr>
              <a:t>terminated</a:t>
            </a:r>
            <a:r>
              <a:rPr lang="fr-FR" sz="1100" b="0" i="0" u="none" strike="noStrike" cap="none" dirty="0" smtClean="0">
                <a:solidFill>
                  <a:srgbClr val="000000"/>
                </a:solidFill>
                <a:effectLst/>
                <a:latin typeface="Arial"/>
                <a:ea typeface="Arial"/>
                <a:cs typeface="Arial"/>
                <a:sym typeface="Arial"/>
              </a:rPr>
              <a:t> by '\r\n' IGNORE 1 LINES</a:t>
            </a:r>
            <a:r>
              <a:rPr lang="fr-FR" sz="1100" b="0" i="0" u="none" strike="noStrike" cap="none" dirty="0" smtClean="0">
                <a:solidFill>
                  <a:srgbClr val="000000"/>
                </a:solidFill>
                <a:effectLst/>
                <a:latin typeface="Arial"/>
                <a:ea typeface="Arial"/>
                <a:cs typeface="Arial"/>
                <a:sym typeface="Arial"/>
              </a:rPr>
              <a:t>;</a:t>
            </a:r>
            <a:endParaRPr lang="fr-FR" sz="1100" b="0" i="0" u="none" strike="noStrike" cap="none" dirty="0" smtClean="0">
              <a:solidFill>
                <a:srgbClr val="000000"/>
              </a:solidFill>
              <a:effectLst/>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6c60e245bf_1_3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6c60e245bf_1_3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Suite à la demande de François Lapeyre, j’ai effectué 9 requêtes SQL afin d’extraire les données </a:t>
            </a:r>
            <a:r>
              <a:rPr lang="fr-FR" sz="1100" b="0" i="0" u="none" strike="noStrike" cap="none" dirty="0" smtClean="0">
                <a:solidFill>
                  <a:srgbClr val="000000"/>
                </a:solidFill>
                <a:effectLst/>
                <a:latin typeface="Arial"/>
                <a:ea typeface="Arial"/>
                <a:cs typeface="Arial"/>
                <a:sym typeface="Arial"/>
              </a:rPr>
              <a:t>nécessaires.</a:t>
            </a:r>
          </a:p>
          <a:p>
            <a:pPr marL="0" lvl="0" indent="0" algn="l" rtl="0">
              <a:spcBef>
                <a:spcPts val="0"/>
              </a:spcBef>
              <a:spcAft>
                <a:spcPts val="0"/>
              </a:spcAft>
              <a:buNone/>
            </a:pPr>
            <a:endParaRPr lang="fr-FR" sz="1100" b="0" i="0" u="none" strike="noStrike" cap="none" dirty="0" smtClean="0">
              <a:solidFill>
                <a:srgbClr val="000000"/>
              </a:solidFill>
              <a:effectLst/>
              <a:latin typeface="Arial"/>
              <a:cs typeface="Arial"/>
              <a:sym typeface="Arial"/>
            </a:endParaRPr>
          </a:p>
          <a:p>
            <a:pPr marL="228600" lvl="0" indent="-228600" algn="l" rtl="0">
              <a:spcBef>
                <a:spcPts val="0"/>
              </a:spcBef>
              <a:spcAft>
                <a:spcPts val="0"/>
              </a:spcAft>
              <a:buAutoNum type="arabicParenR"/>
            </a:pPr>
            <a:r>
              <a:rPr lang="fr-FR" sz="1100" b="0" i="0" u="none" strike="noStrike" cap="none" baseline="0" dirty="0" smtClean="0">
                <a:solidFill>
                  <a:srgbClr val="000000"/>
                </a:solidFill>
                <a:effectLst/>
                <a:latin typeface="Arial"/>
                <a:cs typeface="Arial"/>
                <a:sym typeface="Arial"/>
              </a:rPr>
              <a:t>Je sélectionne l’attribut qu’il me faut, ici le type de bien en lui demandant avec une agrégation avec la fonction COUNT qui va donc me donner le résultat en une seule ligne. Ici le compte total.</a:t>
            </a:r>
          </a:p>
          <a:p>
            <a:pPr marL="228600" lvl="0" indent="-228600" algn="l" rtl="0">
              <a:spcBef>
                <a:spcPts val="0"/>
              </a:spcBef>
              <a:spcAft>
                <a:spcPts val="0"/>
              </a:spcAft>
              <a:buAutoNum type="arabicParenR"/>
            </a:pPr>
            <a:r>
              <a:rPr lang="fr-FR" sz="1100" b="0" i="0" u="none" strike="noStrike" cap="none" baseline="0" dirty="0" smtClean="0">
                <a:solidFill>
                  <a:srgbClr val="000000"/>
                </a:solidFill>
                <a:effectLst/>
                <a:latin typeface="Arial"/>
                <a:cs typeface="Arial"/>
                <a:sym typeface="Arial"/>
              </a:rPr>
              <a:t>Je lui donne une condition avec WHERE car je ne veux que les appartements.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a:t>
            </a:r>
            <a:r>
              <a:rPr lang="fr-FR" baseline="0" dirty="0" smtClean="0"/>
              <a:t> avoir le pourcentage je lui demande simplement de prendre le nombre total d’appartement (grâce à ma condition WHERE en dessous), multiplié par 100 et diviser par le nombre total de bien. Je lui demande de regrouper mes résultats par nb de pièce, et de les ranger par ordre descendant.</a:t>
            </a:r>
            <a:endParaRPr lang="fr-FR" dirty="0"/>
          </a:p>
        </p:txBody>
      </p:sp>
    </p:spTree>
    <p:extLst>
      <p:ext uri="{BB962C8B-B14F-4D97-AF65-F5344CB8AC3E}">
        <p14:creationId xmlns:p14="http://schemas.microsoft.com/office/powerpoint/2010/main" val="1987151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Afin de faciliter la lecture</a:t>
            </a:r>
            <a:r>
              <a:rPr lang="fr-FR" baseline="0" dirty="0" smtClean="0"/>
              <a:t> j’ai rajouté une fonction CONCAT pour concaténer, c’est-à-dire rassembler mes données en une ligne comprenant le nom du département suivi d’un </a:t>
            </a:r>
            <a:r>
              <a:rPr lang="fr-FR" baseline="0" dirty="0" err="1" smtClean="0"/>
              <a:t>under</a:t>
            </a:r>
            <a:r>
              <a:rPr lang="fr-FR" baseline="0" dirty="0" smtClean="0"/>
              <a:t> score et du numéro de département entre parenthèse. </a:t>
            </a:r>
          </a:p>
          <a:p>
            <a:r>
              <a:rPr lang="fr-FR" baseline="0" dirty="0" smtClean="0"/>
              <a:t>Comme tu me l’avais demandé, je lui donne un allias pour le nom de la colonne de résultat pour améliorer la lecture de résultat.</a:t>
            </a:r>
          </a:p>
          <a:p>
            <a:endParaRPr lang="fr-FR" baseline="0" dirty="0" smtClean="0"/>
          </a:p>
          <a:p>
            <a:r>
              <a:rPr lang="fr-FR" baseline="0" dirty="0" smtClean="0"/>
              <a:t>Ensuite je le lui demande de m’arrondir (ROUND) la moyenne (AVERAGE) de ma valeur foncière divisée par la surface carrez, avec pour allias le prix du m².</a:t>
            </a:r>
          </a:p>
          <a:p>
            <a:r>
              <a:rPr lang="fr-FR" baseline="0" dirty="0" smtClean="0"/>
              <a:t>Mes attributs recherchés n’étant dans la table je fais une jointure interne en utilisant mes clés étrangères pour relier correctement mes valeurs entre elles.</a:t>
            </a:r>
          </a:p>
          <a:p>
            <a:endParaRPr lang="fr-FR" baseline="0" dirty="0" smtClean="0"/>
          </a:p>
          <a:p>
            <a:r>
              <a:rPr lang="fr-FR" baseline="0" dirty="0" smtClean="0"/>
              <a:t>Je regroupe par code de département, j’ordonne par prix du plus au plus petit, et je comme demandé je lui impose de me donner avec LIMIT les 10 premiers résultats.</a:t>
            </a:r>
            <a:endParaRPr lang="fr-FR" dirty="0"/>
          </a:p>
        </p:txBody>
      </p:sp>
    </p:spTree>
    <p:extLst>
      <p:ext uri="{BB962C8B-B14F-4D97-AF65-F5344CB8AC3E}">
        <p14:creationId xmlns:p14="http://schemas.microsoft.com/office/powerpoint/2010/main" val="3206968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smtClean="0"/>
              <a:t>Même schéma</a:t>
            </a:r>
            <a:r>
              <a:rPr lang="fr-FR" baseline="0" dirty="0" smtClean="0"/>
              <a:t> de requête que la précédente avec cette fois –ci l’utilisation de IN dans ma condition WHERE pour lui imposer en plus second filtre dans mon 1</a:t>
            </a:r>
            <a:r>
              <a:rPr lang="fr-FR" baseline="30000" dirty="0" smtClean="0"/>
              <a:t>er</a:t>
            </a:r>
            <a:r>
              <a:rPr lang="fr-FR" baseline="0" dirty="0" smtClean="0"/>
              <a:t> filtre en lui donnant tous les départements situés en île de France, j’ajoute une deuxième condition avec AND en lui demandant de me donner que les maisons.</a:t>
            </a:r>
            <a:endParaRPr lang="fr-FR" dirty="0"/>
          </a:p>
        </p:txBody>
      </p:sp>
    </p:spTree>
    <p:extLst>
      <p:ext uri="{BB962C8B-B14F-4D97-AF65-F5344CB8AC3E}">
        <p14:creationId xmlns:p14="http://schemas.microsoft.com/office/powerpoint/2010/main" val="1566881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smtClean="0"/>
              <a:t>Requête encore une fois assez similaire, toutefois</a:t>
            </a:r>
            <a:r>
              <a:rPr lang="fr-FR" baseline="0" dirty="0" smtClean="0"/>
              <a:t> dans un soucis de répondre à ta demande d’améliorer la lecture des résultats je lui impose de me donner le résultat avec des virgules pour mieux lire les sommes.</a:t>
            </a:r>
            <a:endParaRPr lang="fr-FR" dirty="0"/>
          </a:p>
        </p:txBody>
      </p:sp>
    </p:spTree>
    <p:extLst>
      <p:ext uri="{BB962C8B-B14F-4D97-AF65-F5344CB8AC3E}">
        <p14:creationId xmlns:p14="http://schemas.microsoft.com/office/powerpoint/2010/main" val="4176085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Ma requête bonus pour mieux comprendre mes </a:t>
            </a:r>
            <a:r>
              <a:rPr lang="fr-FR" dirty="0" err="1" smtClean="0"/>
              <a:t>outliers</a:t>
            </a:r>
            <a:r>
              <a:rPr lang="fr-FR" dirty="0" smtClean="0"/>
              <a:t>. Je reprends les valeurs « étranges » des</a:t>
            </a:r>
            <a:r>
              <a:rPr lang="fr-FR" baseline="0" dirty="0" smtClean="0"/>
              <a:t> résultats précédents, appartement de moins de 80m² de plus de 6 000 000 € et je limite par 10 pour commencer.</a:t>
            </a:r>
          </a:p>
          <a:p>
            <a:r>
              <a:rPr lang="fr-FR" baseline="0" dirty="0" smtClean="0"/>
              <a:t>Afin d’améliorer mes recherches je lui demande de me fournir l’adresse complète du bien en concaténant les résultats du numéro de voie, complément s’il y en a, du type de voie ainsi que du nom de la voie, dans une colonne nommée adresse.</a:t>
            </a:r>
            <a:endParaRPr lang="fr-FR" dirty="0"/>
          </a:p>
        </p:txBody>
      </p:sp>
    </p:spTree>
    <p:extLst>
      <p:ext uri="{BB962C8B-B14F-4D97-AF65-F5344CB8AC3E}">
        <p14:creationId xmlns:p14="http://schemas.microsoft.com/office/powerpoint/2010/main" val="4013832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Je recherche dans mon fichier DVF</a:t>
            </a:r>
            <a:r>
              <a:rPr lang="fr-FR" baseline="0" dirty="0" smtClean="0"/>
              <a:t> les </a:t>
            </a:r>
            <a:r>
              <a:rPr lang="fr-FR" baseline="0" dirty="0" err="1" smtClean="0"/>
              <a:t>outliers</a:t>
            </a:r>
            <a:r>
              <a:rPr lang="fr-FR" baseline="0" dirty="0" smtClean="0"/>
              <a:t> et je les isole dans une nouvelle feuille pour faciliter mes recherches.</a:t>
            </a:r>
          </a:p>
          <a:p>
            <a:r>
              <a:rPr lang="fr-FR" baseline="0" dirty="0" smtClean="0"/>
              <a:t>Pour vérifier tout cela je vais Etalab.gouv.fr qui permet de grâce à des algorithmes d’IA d’analyser les open data, ce qui nous intéresse ici </a:t>
            </a:r>
            <a:r>
              <a:rPr lang="fr-FR" baseline="0" dirty="0" smtClean="0"/>
              <a:t>dans l’onglet plateforme</a:t>
            </a:r>
            <a:r>
              <a:rPr lang="fr-FR" baseline="0" dirty="0" smtClean="0"/>
              <a:t> c’est de visualiser les données de demandes de valeurs foncières</a:t>
            </a:r>
            <a:endParaRPr lang="fr-FR" dirty="0"/>
          </a:p>
        </p:txBody>
      </p:sp>
    </p:spTree>
    <p:extLst>
      <p:ext uri="{BB962C8B-B14F-4D97-AF65-F5344CB8AC3E}">
        <p14:creationId xmlns:p14="http://schemas.microsoft.com/office/powerpoint/2010/main" val="2963637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431122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 notre 6</a:t>
            </a:r>
            <a:r>
              <a:rPr lang="fr-FR" baseline="30000" dirty="0" smtClean="0"/>
              <a:t>ème</a:t>
            </a:r>
            <a:r>
              <a:rPr lang="fr-FR" baseline="0" dirty="0" smtClean="0"/>
              <a:t> requête, ici j’ai utilisé des tables temporaires pour obtenir le nombre total de vente par trimestre en imposant dans ma condition WHERE de lui imposer un filtre de recherche comprenant, pour le trimestre 1 de recherche entre (BETWEEN) le 1</a:t>
            </a:r>
            <a:r>
              <a:rPr lang="fr-FR" baseline="30000" dirty="0" smtClean="0"/>
              <a:t>er</a:t>
            </a:r>
            <a:r>
              <a:rPr lang="fr-FR" baseline="0" dirty="0" smtClean="0"/>
              <a:t> janvier et le 31 mars 2020, et pour le second entre le 1</a:t>
            </a:r>
            <a:r>
              <a:rPr lang="fr-FR" baseline="30000" dirty="0" smtClean="0"/>
              <a:t>er</a:t>
            </a:r>
            <a:r>
              <a:rPr lang="fr-FR" baseline="0" dirty="0" smtClean="0"/>
              <a:t> avril et le 30 juin.</a:t>
            </a:r>
          </a:p>
          <a:p>
            <a:endParaRPr lang="fr-FR" baseline="0" dirty="0" smtClean="0"/>
          </a:p>
          <a:p>
            <a:r>
              <a:rPr lang="fr-FR" baseline="0" dirty="0" smtClean="0"/>
              <a:t>Enfin je réunis le résultat de mes deux trimestres par une agrégation me donnant l’arrondi des résultats du 2</a:t>
            </a:r>
            <a:r>
              <a:rPr lang="fr-FR" baseline="30000" dirty="0" smtClean="0"/>
              <a:t>nd</a:t>
            </a:r>
            <a:r>
              <a:rPr lang="fr-FR" baseline="0" dirty="0" smtClean="0"/>
              <a:t> </a:t>
            </a:r>
            <a:r>
              <a:rPr lang="fr-FR" baseline="0" dirty="0" err="1" smtClean="0"/>
              <a:t>trim</a:t>
            </a:r>
            <a:r>
              <a:rPr lang="fr-FR" baseline="0" dirty="0" smtClean="0"/>
              <a:t> – le 1</a:t>
            </a:r>
            <a:r>
              <a:rPr lang="fr-FR" baseline="30000" dirty="0" smtClean="0"/>
              <a:t>er</a:t>
            </a:r>
            <a:r>
              <a:rPr lang="fr-FR" baseline="0" dirty="0" smtClean="0"/>
              <a:t> </a:t>
            </a:r>
            <a:r>
              <a:rPr lang="fr-FR" baseline="0" dirty="0" err="1" smtClean="0"/>
              <a:t>trim</a:t>
            </a:r>
            <a:r>
              <a:rPr lang="fr-FR" baseline="0" dirty="0" smtClean="0"/>
              <a:t>, et de me diviser ce résultat obtenu par le nombre de vente du 1</a:t>
            </a:r>
            <a:r>
              <a:rPr lang="fr-FR" baseline="30000" dirty="0" smtClean="0"/>
              <a:t>er</a:t>
            </a:r>
            <a:r>
              <a:rPr lang="fr-FR" baseline="0" dirty="0" smtClean="0"/>
              <a:t> </a:t>
            </a:r>
            <a:r>
              <a:rPr lang="fr-FR" baseline="0" dirty="0" err="1" smtClean="0"/>
              <a:t>trim</a:t>
            </a:r>
            <a:r>
              <a:rPr lang="fr-FR" baseline="0" dirty="0" smtClean="0"/>
              <a:t>, multiplié par 100 pour obtenir ainsi le pourcentage du taux d’évolution, arrondi à 2 décimales.</a:t>
            </a:r>
            <a:endParaRPr lang="fr-FR" dirty="0"/>
          </a:p>
        </p:txBody>
      </p:sp>
    </p:spTree>
    <p:extLst>
      <p:ext uri="{BB962C8B-B14F-4D97-AF65-F5344CB8AC3E}">
        <p14:creationId xmlns:p14="http://schemas.microsoft.com/office/powerpoint/2010/main" val="2862555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Ici</a:t>
            </a:r>
            <a:r>
              <a:rPr lang="fr-FR" baseline="0" dirty="0" smtClean="0"/>
              <a:t> on garde le principe des tables temporaires pour travailler avec deux agrégations différentes, le compte de chaque ventre par trimestre, groupé par commune.</a:t>
            </a:r>
          </a:p>
          <a:p>
            <a:r>
              <a:rPr lang="fr-FR" baseline="0" dirty="0" smtClean="0"/>
              <a:t>Je fais, comme pour la requête précédente, le calcul du taux d’évolution, en récupérant cette fois grâce à une requête externe tous les résultats de la table temporaire 1</a:t>
            </a:r>
            <a:r>
              <a:rPr lang="fr-FR" baseline="30000" dirty="0" smtClean="0"/>
              <a:t>er</a:t>
            </a:r>
            <a:r>
              <a:rPr lang="fr-FR" baseline="0" dirty="0" smtClean="0"/>
              <a:t> trimestre même si le résultat est différent de ma 2</a:t>
            </a:r>
            <a:r>
              <a:rPr lang="fr-FR" baseline="30000" dirty="0" smtClean="0"/>
              <a:t>nde</a:t>
            </a:r>
            <a:r>
              <a:rPr lang="fr-FR" baseline="0" dirty="0" smtClean="0"/>
              <a:t> table car on veut comparé les communes qui ont un taux d’évolution supérieur à 20%, on obtient facilement cette condition en ajoutant notre calcul d’agrégation et en lui imposant qu’il soit supérieur ou égal à 20.</a:t>
            </a:r>
            <a:endParaRPr lang="fr-FR" dirty="0"/>
          </a:p>
        </p:txBody>
      </p:sp>
    </p:spTree>
    <p:extLst>
      <p:ext uri="{BB962C8B-B14F-4D97-AF65-F5344CB8AC3E}">
        <p14:creationId xmlns:p14="http://schemas.microsoft.com/office/powerpoint/2010/main" val="3604378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Ici pas de surprise on connait, tables temporaires,</a:t>
            </a:r>
            <a:r>
              <a:rPr lang="fr-FR" baseline="0" dirty="0" smtClean="0"/>
              <a:t> des agrégations pour obtenir la moyenne arrondie du prix du mètre carrez en divisant la valeur foncière par la surface carrez par appartement avec 2 pièces puis une autre table avec par contre 3 pièces.</a:t>
            </a:r>
          </a:p>
          <a:p>
            <a:r>
              <a:rPr lang="fr-FR" baseline="0" dirty="0" smtClean="0"/>
              <a:t>On calcule le pourcentage: prix m² des 2 pièces – celui des 3 pièces, divisé par le prix des 3 pièces, multiplié par 100 car on veut le pourcentage.</a:t>
            </a:r>
            <a:endParaRPr lang="fr-FR" dirty="0"/>
          </a:p>
        </p:txBody>
      </p:sp>
    </p:spTree>
    <p:extLst>
      <p:ext uri="{BB962C8B-B14F-4D97-AF65-F5344CB8AC3E}">
        <p14:creationId xmlns:p14="http://schemas.microsoft.com/office/powerpoint/2010/main" val="1031139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Enfin pour finir,</a:t>
            </a:r>
            <a:r>
              <a:rPr lang="fr-FR" baseline="0" dirty="0" smtClean="0"/>
              <a:t> ma préférée, celle qui m’a fait lire et relire les notices MySQL.</a:t>
            </a:r>
          </a:p>
          <a:p>
            <a:r>
              <a:rPr lang="fr-FR" baseline="0" dirty="0" smtClean="0"/>
              <a:t>Accrochez vos ceintures c’est parti pour le décollage:</a:t>
            </a:r>
          </a:p>
          <a:p>
            <a:r>
              <a:rPr lang="fr-FR" baseline="0" dirty="0" smtClean="0"/>
              <a:t>- Je créé une table temporaire pour qui on a auparavant sélectionné le code département, le nom du département (car on nous on aime ça concaténer), le nom de la commune, et une fonction d’agrégation nous donnant la valeur moyenne de nos valeurs foncières.</a:t>
            </a:r>
          </a:p>
          <a:p>
            <a:r>
              <a:rPr lang="fr-FR" baseline="0" dirty="0" smtClean="0"/>
              <a:t>- Mais on lui donne aussi pour condition de nous sélectionner que les départements Alpes-Maritimes, Bouches-du-Rhône, Gironde, Nord et du Rhône, en regroupant nos résultats par code département et nom commune.</a:t>
            </a:r>
          </a:p>
          <a:p>
            <a:endParaRPr lang="fr-FR" baseline="0" dirty="0" smtClean="0"/>
          </a:p>
          <a:p>
            <a:r>
              <a:rPr lang="fr-FR" baseline="0" dirty="0" smtClean="0"/>
              <a:t>On lui dit alors qu’avec tout ça nous on souhaite une colonne département (qu’on a bien entendu concaténer car nous on aime ça), les communes d’afficher de façon plus lisible notre agrégation arrondie de nos valeurs foncières en prix moyen,</a:t>
            </a:r>
          </a:p>
          <a:p>
            <a:r>
              <a:rPr lang="fr-FR" baseline="0" dirty="0" smtClean="0"/>
              <a:t>En l’invitant à utiliser comme une condition notre table temporaire avec une fonction de fenêtrage, c’est-à-dire de nous sélectionner uniquement les 3 premiers résultats qui sont rangés avec RANK dans une partition comprenant code département et ordonné par les valeurs foncières.</a:t>
            </a:r>
          </a:p>
          <a:p>
            <a:r>
              <a:rPr lang="fr-FR" baseline="0" dirty="0" smtClean="0"/>
              <a:t>On filtre notre colonne « rang » par les positions inférieures ou égales à 3.</a:t>
            </a:r>
          </a:p>
          <a:p>
            <a:r>
              <a:rPr lang="fr-FR" baseline="0" dirty="0" smtClean="0"/>
              <a:t>On aurait </a:t>
            </a:r>
            <a:r>
              <a:rPr lang="fr-FR" baseline="0" dirty="0" err="1" smtClean="0"/>
              <a:t>pû</a:t>
            </a:r>
            <a:r>
              <a:rPr lang="fr-FR" baseline="0" dirty="0" smtClean="0"/>
              <a:t> changer la fonction RANK() par la fonction </a:t>
            </a:r>
            <a:r>
              <a:rPr lang="fr-FR" baseline="0" dirty="0" err="1" smtClean="0"/>
              <a:t>row_number</a:t>
            </a:r>
            <a:r>
              <a:rPr lang="fr-FR" baseline="0" dirty="0" smtClean="0"/>
              <a:t> avec la même condition.</a:t>
            </a:r>
            <a:endParaRPr lang="fr-FR" dirty="0"/>
          </a:p>
        </p:txBody>
      </p:sp>
    </p:spTree>
    <p:extLst>
      <p:ext uri="{BB962C8B-B14F-4D97-AF65-F5344CB8AC3E}">
        <p14:creationId xmlns:p14="http://schemas.microsoft.com/office/powerpoint/2010/main" val="2471829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nSpc>
                <a:spcPct val="107000"/>
              </a:lnSpc>
              <a:spcAft>
                <a:spcPts val="800"/>
              </a:spcAft>
            </a:pPr>
            <a:r>
              <a:rPr lang="fr-FR" sz="2000" dirty="0" smtClean="0">
                <a:effectLst/>
                <a:latin typeface="Poppins" panose="00000500000000000000" pitchFamily="2" charset="0"/>
                <a:ea typeface="Calibri" panose="020F0502020204030204" pitchFamily="34" charset="0"/>
                <a:cs typeface="Times New Roman" panose="02020603050405020304" pitchFamily="18" charset="0"/>
              </a:rPr>
              <a:t>Dictionnaire des données, choix du domaine fonctionnel</a:t>
            </a:r>
            <a:endParaRPr lang="fr-FR"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400" dirty="0" smtClean="0">
                <a:effectLst/>
                <a:latin typeface="Poppins" panose="00000500000000000000" pitchFamily="2" charset="0"/>
                <a:ea typeface="Calibri" panose="020F0502020204030204" pitchFamily="34" charset="0"/>
                <a:cs typeface="Times New Roman" panose="02020603050405020304" pitchFamily="18" charset="0"/>
              </a:rPr>
              <a:t> </a:t>
            </a:r>
            <a:endParaRPr lang="fr-FR"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400" u="sng" dirty="0" smtClean="0">
                <a:effectLst/>
                <a:latin typeface="Poppins" panose="00000500000000000000" pitchFamily="2" charset="0"/>
                <a:ea typeface="Calibri" panose="020F0502020204030204" pitchFamily="34" charset="0"/>
                <a:cs typeface="Times New Roman" panose="02020603050405020304" pitchFamily="18" charset="0"/>
              </a:rPr>
              <a:t>Date vente</a:t>
            </a:r>
            <a:r>
              <a:rPr lang="fr-FR" sz="1400" dirty="0" smtClean="0">
                <a:effectLst/>
                <a:latin typeface="Poppins" panose="00000500000000000000" pitchFamily="2" charset="0"/>
                <a:ea typeface="Calibri" panose="020F0502020204030204" pitchFamily="34" charset="0"/>
                <a:cs typeface="Times New Roman" panose="02020603050405020304" pitchFamily="18" charset="0"/>
              </a:rPr>
              <a:t> : afin de déterminer et suivre l’évolution du marché</a:t>
            </a:r>
            <a:endParaRPr lang="fr-FR"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400" u="sng" dirty="0" smtClean="0">
                <a:effectLst/>
                <a:latin typeface="Poppins" panose="00000500000000000000" pitchFamily="2" charset="0"/>
                <a:ea typeface="Calibri" panose="020F0502020204030204" pitchFamily="34" charset="0"/>
                <a:cs typeface="Times New Roman" panose="02020603050405020304" pitchFamily="18" charset="0"/>
              </a:rPr>
              <a:t>Valeur foncière</a:t>
            </a:r>
            <a:r>
              <a:rPr lang="fr-FR" sz="1400" dirty="0" smtClean="0">
                <a:effectLst/>
                <a:latin typeface="Poppins" panose="00000500000000000000" pitchFamily="2" charset="0"/>
                <a:ea typeface="Calibri" panose="020F0502020204030204" pitchFamily="34" charset="0"/>
                <a:cs typeface="Times New Roman" panose="02020603050405020304" pitchFamily="18" charset="0"/>
              </a:rPr>
              <a:t> : permet d’effectuer les moyennes des prix et d’évaluer les biens</a:t>
            </a:r>
          </a:p>
          <a:p>
            <a:pPr>
              <a:lnSpc>
                <a:spcPct val="107000"/>
              </a:lnSpc>
              <a:spcAft>
                <a:spcPts val="800"/>
              </a:spcAft>
            </a:pPr>
            <a:endParaRPr lang="fr-FR"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100" u="sng" dirty="0" smtClean="0">
                <a:effectLst/>
                <a:latin typeface="Poppins" panose="00000500000000000000" pitchFamily="2" charset="0"/>
                <a:ea typeface="Calibri" panose="020F0502020204030204" pitchFamily="34" charset="0"/>
                <a:cs typeface="Times New Roman" panose="02020603050405020304" pitchFamily="18" charset="0"/>
              </a:rPr>
              <a:t>Numéro de voie</a:t>
            </a:r>
            <a:endParaRPr lang="fr-FR"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100" u="sng" dirty="0" smtClean="0">
                <a:effectLst/>
                <a:latin typeface="Poppins" panose="00000500000000000000" pitchFamily="2" charset="0"/>
                <a:ea typeface="Calibri" panose="020F0502020204030204" pitchFamily="34" charset="0"/>
                <a:cs typeface="Times New Roman" panose="02020603050405020304" pitchFamily="18" charset="0"/>
              </a:rPr>
              <a:t>B/T/Q</a:t>
            </a: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                                           données nécessaires pour déterminer l’emplacement des biens à proposer</a:t>
            </a:r>
            <a:endParaRPr lang="fr-FR"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100" u="sng" dirty="0" smtClean="0">
                <a:effectLst/>
                <a:latin typeface="Poppins" panose="00000500000000000000" pitchFamily="2" charset="0"/>
                <a:ea typeface="Calibri" panose="020F0502020204030204" pitchFamily="34" charset="0"/>
                <a:cs typeface="Times New Roman" panose="02020603050405020304" pitchFamily="18" charset="0"/>
              </a:rPr>
              <a:t>Type de voie</a:t>
            </a: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                               aux clients, permet aussi d’évaluer les différents secteurs d’une commune          </a:t>
            </a:r>
            <a:endParaRPr lang="fr-FR"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100" u="sng" dirty="0" smtClean="0">
                <a:effectLst/>
                <a:latin typeface="Poppins" panose="00000500000000000000" pitchFamily="2" charset="0"/>
                <a:ea typeface="Calibri" panose="020F0502020204030204" pitchFamily="34" charset="0"/>
                <a:cs typeface="Times New Roman" panose="02020603050405020304" pitchFamily="18" charset="0"/>
              </a:rPr>
              <a:t>Voie</a:t>
            </a:r>
          </a:p>
          <a:p>
            <a:pPr>
              <a:lnSpc>
                <a:spcPct val="107000"/>
              </a:lnSpc>
              <a:spcAft>
                <a:spcPts val="800"/>
              </a:spcAft>
            </a:pPr>
            <a:endParaRPr lang="fr-FR"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400" u="sng" dirty="0" smtClean="0">
                <a:effectLst/>
                <a:latin typeface="Poppins" panose="00000500000000000000" pitchFamily="2" charset="0"/>
                <a:ea typeface="Calibri" panose="020F0502020204030204" pitchFamily="34" charset="0"/>
                <a:cs typeface="Times New Roman" panose="02020603050405020304" pitchFamily="18" charset="0"/>
              </a:rPr>
              <a:t>Code ID Commune</a:t>
            </a:r>
            <a:r>
              <a:rPr lang="fr-FR" sz="1400" dirty="0" smtClean="0">
                <a:effectLst/>
                <a:latin typeface="Poppins" panose="00000500000000000000" pitchFamily="2" charset="0"/>
                <a:ea typeface="Calibri" panose="020F0502020204030204" pitchFamily="34" charset="0"/>
                <a:cs typeface="Times New Roman" panose="02020603050405020304" pitchFamily="18" charset="0"/>
              </a:rPr>
              <a:t> : évite les communes ayant le même homonyme (ex : Le Pin a 9 homonymes)</a:t>
            </a:r>
            <a:endParaRPr lang="fr-FR"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400" u="sng" dirty="0" smtClean="0">
                <a:effectLst/>
                <a:latin typeface="Poppins" panose="00000500000000000000" pitchFamily="2" charset="0"/>
                <a:ea typeface="Calibri" panose="020F0502020204030204" pitchFamily="34" charset="0"/>
                <a:cs typeface="Times New Roman" panose="02020603050405020304" pitchFamily="18" charset="0"/>
              </a:rPr>
              <a:t>Commune</a:t>
            </a:r>
            <a:r>
              <a:rPr lang="fr-FR" sz="1400" dirty="0" smtClean="0">
                <a:effectLst/>
                <a:latin typeface="Poppins" panose="00000500000000000000" pitchFamily="2" charset="0"/>
                <a:ea typeface="Calibri" panose="020F0502020204030204" pitchFamily="34" charset="0"/>
                <a:cs typeface="Times New Roman" panose="02020603050405020304" pitchFamily="18" charset="0"/>
              </a:rPr>
              <a:t> : le nom facilite la lecture des recherches</a:t>
            </a:r>
          </a:p>
          <a:p>
            <a:pPr>
              <a:lnSpc>
                <a:spcPct val="107000"/>
              </a:lnSpc>
              <a:spcAft>
                <a:spcPts val="800"/>
              </a:spcAft>
            </a:pPr>
            <a:endParaRPr lang="fr-FR"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100" u="sng" dirty="0" smtClean="0">
                <a:effectLst/>
                <a:latin typeface="Poppins" panose="00000500000000000000" pitchFamily="2" charset="0"/>
                <a:ea typeface="Calibri" panose="020F0502020204030204" pitchFamily="34" charset="0"/>
                <a:cs typeface="Times New Roman" panose="02020603050405020304" pitchFamily="18" charset="0"/>
              </a:rPr>
              <a:t>Code département</a:t>
            </a:r>
            <a:endParaRPr lang="fr-FR"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                                                        Assembler ou non ensemble permet de faciliter la lecture des recherches         </a:t>
            </a:r>
            <a:endParaRPr lang="fr-FR"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100" u="sng" dirty="0" smtClean="0">
                <a:effectLst/>
                <a:latin typeface="Poppins" panose="00000500000000000000" pitchFamily="2" charset="0"/>
                <a:ea typeface="Calibri" panose="020F0502020204030204" pitchFamily="34" charset="0"/>
                <a:cs typeface="Times New Roman" panose="02020603050405020304" pitchFamily="18" charset="0"/>
              </a:rPr>
              <a:t>Nom département         </a:t>
            </a:r>
          </a:p>
          <a:p>
            <a:pPr>
              <a:lnSpc>
                <a:spcPct val="107000"/>
              </a:lnSpc>
              <a:spcAft>
                <a:spcPts val="800"/>
              </a:spcAft>
            </a:pPr>
            <a:r>
              <a:rPr lang="fr-FR" sz="1100" u="sng" dirty="0" smtClean="0">
                <a:effectLst/>
                <a:latin typeface="Poppins" panose="00000500000000000000" pitchFamily="2" charset="0"/>
                <a:ea typeface="Calibri" panose="020F0502020204030204" pitchFamily="34" charset="0"/>
                <a:cs typeface="Times New Roman" panose="02020603050405020304" pitchFamily="18" charset="0"/>
              </a:rPr>
              <a:t>      </a:t>
            </a:r>
            <a:endParaRPr lang="fr-FR"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600" u="sng" dirty="0" smtClean="0">
                <a:effectLst/>
                <a:latin typeface="Poppins" panose="00000500000000000000" pitchFamily="2" charset="0"/>
                <a:ea typeface="Calibri" panose="020F0502020204030204" pitchFamily="34" charset="0"/>
                <a:cs typeface="Times New Roman" panose="02020603050405020304" pitchFamily="18" charset="0"/>
              </a:rPr>
              <a:t>Type bien</a:t>
            </a:r>
            <a:r>
              <a:rPr lang="fr-FR" sz="1600" dirty="0" smtClean="0">
                <a:effectLst/>
                <a:latin typeface="Poppins" panose="00000500000000000000" pitchFamily="2" charset="0"/>
                <a:ea typeface="Calibri" panose="020F0502020204030204" pitchFamily="34" charset="0"/>
                <a:cs typeface="Times New Roman" panose="02020603050405020304" pitchFamily="18" charset="0"/>
              </a:rPr>
              <a:t> : identifier la nature du bien (ex : maison ; appartement ; etc…)</a:t>
            </a:r>
            <a:endParaRPr lang="fr-FR"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600" u="sng" dirty="0" smtClean="0">
                <a:effectLst/>
                <a:latin typeface="Poppins" panose="00000500000000000000" pitchFamily="2" charset="0"/>
                <a:ea typeface="Calibri" panose="020F0502020204030204" pitchFamily="34" charset="0"/>
                <a:cs typeface="Times New Roman" panose="02020603050405020304" pitchFamily="18" charset="0"/>
              </a:rPr>
              <a:t>Nombre pièces principales</a:t>
            </a:r>
            <a:r>
              <a:rPr lang="fr-FR" sz="1600" dirty="0" smtClean="0">
                <a:effectLst/>
                <a:latin typeface="Poppins" panose="00000500000000000000" pitchFamily="2" charset="0"/>
                <a:ea typeface="Calibri" panose="020F0502020204030204" pitchFamily="34" charset="0"/>
                <a:cs typeface="Times New Roman" panose="02020603050405020304" pitchFamily="18" charset="0"/>
              </a:rPr>
              <a:t> : peut permettre de mieux identifier les besoins des clients</a:t>
            </a:r>
            <a:endParaRPr lang="fr-FR"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600" u="sng" dirty="0" smtClean="0">
                <a:effectLst/>
                <a:latin typeface="Poppins" panose="00000500000000000000" pitchFamily="2" charset="0"/>
                <a:ea typeface="Calibri" panose="020F0502020204030204" pitchFamily="34" charset="0"/>
                <a:cs typeface="Times New Roman" panose="02020603050405020304" pitchFamily="18" charset="0"/>
              </a:rPr>
              <a:t>Surface Carrez</a:t>
            </a:r>
            <a:r>
              <a:rPr lang="fr-FR" sz="1600" dirty="0" smtClean="0">
                <a:effectLst/>
                <a:latin typeface="Poppins" panose="00000500000000000000" pitchFamily="2" charset="0"/>
                <a:ea typeface="Calibri" panose="020F0502020204030204" pitchFamily="34" charset="0"/>
                <a:cs typeface="Times New Roman" panose="02020603050405020304" pitchFamily="18" charset="0"/>
              </a:rPr>
              <a:t> : définie la superficie des planchers des locaux clos et couverts après déduction des surfaces occupées par les murs, cloisons, marches et cages d'escaliers, gaines, embrasures de portes et de fenêtres</a:t>
            </a:r>
            <a:endParaRPr lang="fr-FR"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600" u="sng" dirty="0" smtClean="0">
                <a:effectLst/>
                <a:latin typeface="Poppins" panose="00000500000000000000" pitchFamily="2" charset="0"/>
                <a:ea typeface="Calibri" panose="020F0502020204030204" pitchFamily="34" charset="0"/>
                <a:cs typeface="Times New Roman" panose="02020603050405020304" pitchFamily="18" charset="0"/>
              </a:rPr>
              <a:t>Surface terrain en m²</a:t>
            </a:r>
            <a:r>
              <a:rPr lang="fr-FR" sz="1600" dirty="0" smtClean="0">
                <a:effectLst/>
                <a:latin typeface="Poppins" panose="00000500000000000000" pitchFamily="2" charset="0"/>
                <a:ea typeface="Calibri" panose="020F0502020204030204" pitchFamily="34" charset="0"/>
                <a:cs typeface="Times New Roman" panose="02020603050405020304" pitchFamily="18" charset="0"/>
              </a:rPr>
              <a:t> : définir la superficie des terrains pour répondre aux besoins des clients et évaluer le bien</a:t>
            </a:r>
            <a:endParaRPr lang="fr-FR"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600" u="sng" dirty="0" smtClean="0">
                <a:effectLst/>
                <a:latin typeface="Poppins" panose="00000500000000000000" pitchFamily="2" charset="0"/>
                <a:ea typeface="Calibri" panose="020F0502020204030204" pitchFamily="34" charset="0"/>
                <a:cs typeface="Times New Roman" panose="02020603050405020304" pitchFamily="18" charset="0"/>
              </a:rPr>
              <a:t>Nature culture</a:t>
            </a:r>
            <a:r>
              <a:rPr lang="fr-FR" sz="1600" dirty="0" smtClean="0">
                <a:effectLst/>
                <a:latin typeface="Poppins" panose="00000500000000000000" pitchFamily="2" charset="0"/>
                <a:ea typeface="Calibri" panose="020F0502020204030204" pitchFamily="34" charset="0"/>
                <a:cs typeface="Times New Roman" panose="02020603050405020304" pitchFamily="18" charset="0"/>
              </a:rPr>
              <a:t> : détermine les différences caractéristiques ou de rendement des terrains (ex : vergers; terrain à bâtir ; etc…), données importantes en fiscalité et pour répondre aux besoins des clients</a:t>
            </a:r>
            <a:endParaRPr lang="fr-FR" sz="14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fr-FR" sz="1600" u="sng" dirty="0" smtClean="0">
                <a:effectLst/>
                <a:latin typeface="Poppins" panose="00000500000000000000" pitchFamily="2" charset="0"/>
                <a:ea typeface="Calibri" panose="020F0502020204030204" pitchFamily="34" charset="0"/>
              </a:rPr>
              <a:t>Nature culture spéciale</a:t>
            </a:r>
            <a:r>
              <a:rPr lang="fr-FR" sz="1600" dirty="0" smtClean="0">
                <a:effectLst/>
                <a:latin typeface="Poppins" panose="00000500000000000000" pitchFamily="2" charset="0"/>
                <a:ea typeface="Calibri" panose="020F0502020204030204" pitchFamily="34" charset="0"/>
              </a:rPr>
              <a:t> : sous-catégorie de « Nature culture » caractérisant les agréments (ex : terrain de camping), données importantes en fiscalité et pour répondre aux besoins des clients</a:t>
            </a:r>
            <a:endParaRPr lang="fr-FR" dirty="0"/>
          </a:p>
        </p:txBody>
      </p:sp>
    </p:spTree>
    <p:extLst>
      <p:ext uri="{BB962C8B-B14F-4D97-AF65-F5344CB8AC3E}">
        <p14:creationId xmlns:p14="http://schemas.microsoft.com/office/powerpoint/2010/main" val="2836977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61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smtClean="0"/>
              <a:t>MCD réalisé sur l’application Looping</a:t>
            </a:r>
            <a:endParaRPr lang="fr-FR" dirty="0"/>
          </a:p>
        </p:txBody>
      </p:sp>
    </p:spTree>
    <p:extLst>
      <p:ext uri="{BB962C8B-B14F-4D97-AF65-F5344CB8AC3E}">
        <p14:creationId xmlns:p14="http://schemas.microsoft.com/office/powerpoint/2010/main" val="3094132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indent="449580">
              <a:lnSpc>
                <a:spcPct val="107000"/>
              </a:lnSpc>
              <a:spcAft>
                <a:spcPts val="800"/>
              </a:spcAft>
            </a:pP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Utilisation de</a:t>
            </a:r>
            <a:r>
              <a:rPr lang="fr-FR" sz="1100" baseline="0" dirty="0" smtClean="0">
                <a:effectLst/>
                <a:latin typeface="Poppins" panose="00000500000000000000" pitchFamily="2" charset="0"/>
                <a:ea typeface="Calibri" panose="020F0502020204030204" pitchFamily="34" charset="0"/>
                <a:cs typeface="Times New Roman" panose="02020603050405020304" pitchFamily="18" charset="0"/>
              </a:rPr>
              <a:t> </a:t>
            </a:r>
            <a:r>
              <a:rPr lang="fr-FR" sz="1100" baseline="0" dirty="0" err="1" smtClean="0">
                <a:effectLst/>
                <a:latin typeface="Poppins" panose="00000500000000000000" pitchFamily="2" charset="0"/>
                <a:ea typeface="Calibri" panose="020F0502020204030204" pitchFamily="34" charset="0"/>
                <a:cs typeface="Times New Roman" panose="02020603050405020304" pitchFamily="18" charset="0"/>
              </a:rPr>
              <a:t>PowerArchitect</a:t>
            </a:r>
            <a:r>
              <a:rPr lang="fr-FR" sz="1100" baseline="0" dirty="0" smtClean="0">
                <a:effectLst/>
                <a:latin typeface="Poppins" panose="00000500000000000000" pitchFamily="2" charset="0"/>
                <a:ea typeface="Calibri" panose="020F0502020204030204" pitchFamily="34" charset="0"/>
                <a:cs typeface="Times New Roman" panose="02020603050405020304" pitchFamily="18" charset="0"/>
              </a:rPr>
              <a:t> pour réaliser le schéma relationnel normalisé</a:t>
            </a:r>
            <a:endParaRPr lang="fr-FR" sz="1100" dirty="0" smtClean="0">
              <a:effectLst/>
              <a:latin typeface="Poppins" panose="00000500000000000000" pitchFamily="2" charset="0"/>
              <a:ea typeface="Calibri" panose="020F0502020204030204" pitchFamily="34" charset="0"/>
              <a:cs typeface="Times New Roman" panose="02020603050405020304" pitchFamily="18" charset="0"/>
            </a:endParaRPr>
          </a:p>
          <a:p>
            <a:pPr indent="449580">
              <a:lnSpc>
                <a:spcPct val="107000"/>
              </a:lnSpc>
              <a:spcAft>
                <a:spcPts val="800"/>
              </a:spcAft>
            </a:pPr>
            <a:endParaRPr lang="fr-FR" sz="1100" dirty="0" smtClean="0">
              <a:effectLst/>
              <a:latin typeface="Poppins" panose="00000500000000000000" pitchFamily="2" charset="0"/>
              <a:ea typeface="Calibri" panose="020F0502020204030204" pitchFamily="34" charset="0"/>
              <a:cs typeface="Times New Roman" panose="02020603050405020304" pitchFamily="18" charset="0"/>
            </a:endParaRPr>
          </a:p>
          <a:p>
            <a:pPr indent="449580">
              <a:lnSpc>
                <a:spcPct val="107000"/>
              </a:lnSpc>
              <a:spcAft>
                <a:spcPts val="800"/>
              </a:spcAft>
            </a:pPr>
            <a:endParaRPr lang="fr-FR" sz="1100" dirty="0" smtClean="0">
              <a:effectLst/>
              <a:latin typeface="Poppins" panose="00000500000000000000" pitchFamily="2" charset="0"/>
              <a:ea typeface="Calibri" panose="020F0502020204030204" pitchFamily="34" charset="0"/>
              <a:cs typeface="Times New Roman" panose="02020603050405020304" pitchFamily="18" charset="0"/>
            </a:endParaRPr>
          </a:p>
          <a:p>
            <a:pPr indent="449580">
              <a:lnSpc>
                <a:spcPct val="107000"/>
              </a:lnSpc>
              <a:spcAft>
                <a:spcPts val="800"/>
              </a:spcAft>
            </a:pP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1NF - Les 5 classes sont transformées en tables de formes normales, chacune dotées d’une clé primaire et toutes les colonnes contiennent des valeurs atomiques, c’est-à-dire qu’elles sont uniques et non redondantes. La 1</a:t>
            </a:r>
            <a:r>
              <a:rPr lang="fr-FR" sz="1100" baseline="30000" dirty="0" smtClean="0">
                <a:effectLst/>
                <a:latin typeface="Poppins" panose="00000500000000000000" pitchFamily="2" charset="0"/>
                <a:ea typeface="Calibri" panose="020F0502020204030204" pitchFamily="34" charset="0"/>
                <a:cs typeface="Times New Roman" panose="02020603050405020304" pitchFamily="18" charset="0"/>
              </a:rPr>
              <a:t>ère</a:t>
            </a: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 forme normale est donc respectée.</a:t>
            </a:r>
            <a:endParaRPr lang="fr-FR"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indent="449580">
              <a:lnSpc>
                <a:spcPct val="107000"/>
              </a:lnSpc>
              <a:spcAft>
                <a:spcPts val="800"/>
              </a:spcAft>
            </a:pP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          Ex :  La colonne « </a:t>
            </a:r>
            <a:r>
              <a:rPr lang="fr-FR" sz="1100" dirty="0" err="1" smtClean="0">
                <a:effectLst/>
                <a:latin typeface="Poppins" panose="00000500000000000000" pitchFamily="2" charset="0"/>
                <a:ea typeface="Calibri" panose="020F0502020204030204" pitchFamily="34" charset="0"/>
                <a:cs typeface="Times New Roman" panose="02020603050405020304" pitchFamily="18" charset="0"/>
              </a:rPr>
              <a:t>vente_id</a:t>
            </a: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 » est l’unique clé primaire de la table « Vente », identifiant la corrélation de chaque attributs de la table.</a:t>
            </a:r>
          </a:p>
          <a:p>
            <a:pPr indent="449580">
              <a:lnSpc>
                <a:spcPct val="107000"/>
              </a:lnSpc>
              <a:spcAft>
                <a:spcPts val="800"/>
              </a:spcAft>
            </a:pPr>
            <a:endParaRPr lang="fr-FR"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indent="449580">
              <a:lnSpc>
                <a:spcPct val="107000"/>
              </a:lnSpc>
              <a:spcAft>
                <a:spcPts val="800"/>
              </a:spcAft>
            </a:pP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2NF - Afin de respecter l’unicité, des clés étrangères sont introduites dans 4 tables (Vente, Bien, Cadastre et Commune) permettant ainsi la parfaite association entre les clés primaires et les autres colonnes. La 2</a:t>
            </a:r>
            <a:r>
              <a:rPr lang="fr-FR" sz="1100" baseline="30000" dirty="0" smtClean="0">
                <a:effectLst/>
                <a:latin typeface="Poppins" panose="00000500000000000000" pitchFamily="2" charset="0"/>
                <a:ea typeface="Calibri" panose="020F0502020204030204" pitchFamily="34" charset="0"/>
                <a:cs typeface="Times New Roman" panose="02020603050405020304" pitchFamily="18" charset="0"/>
              </a:rPr>
              <a:t>nde</a:t>
            </a: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 forme normale est ainsi respectée.</a:t>
            </a:r>
            <a:endParaRPr lang="fr-FR"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indent="449580">
              <a:lnSpc>
                <a:spcPct val="107000"/>
              </a:lnSpc>
              <a:spcAft>
                <a:spcPts val="800"/>
              </a:spcAft>
            </a:pP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          Ex :  La clé étrangère « </a:t>
            </a:r>
            <a:r>
              <a:rPr lang="fr-FR" sz="1100" dirty="0" err="1" smtClean="0">
                <a:effectLst/>
                <a:latin typeface="Poppins" panose="00000500000000000000" pitchFamily="2" charset="0"/>
                <a:ea typeface="Calibri" panose="020F0502020204030204" pitchFamily="34" charset="0"/>
                <a:cs typeface="Times New Roman" panose="02020603050405020304" pitchFamily="18" charset="0"/>
              </a:rPr>
              <a:t>bien_id</a:t>
            </a: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 » a été introduite dans la table « Vente » afin d’associer la vente correspondante au bien spécifique.</a:t>
            </a:r>
          </a:p>
          <a:p>
            <a:pPr indent="449580">
              <a:lnSpc>
                <a:spcPct val="107000"/>
              </a:lnSpc>
              <a:spcAft>
                <a:spcPts val="800"/>
              </a:spcAft>
            </a:pPr>
            <a:endParaRPr lang="fr-FR"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indent="449580">
              <a:lnSpc>
                <a:spcPct val="107000"/>
              </a:lnSpc>
              <a:spcAft>
                <a:spcPts val="800"/>
              </a:spcAft>
            </a:pP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3NF – Toutes dépendances entre les attributs n’appartenant pas à une clé ont été éliminées, les relations logiques sont donc en troisième forme normale puisque la décomposition préserve les dépendances fonctionnelles élémentaires.</a:t>
            </a:r>
            <a:endParaRPr lang="fr-FR"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indent="449580">
              <a:lnSpc>
                <a:spcPct val="107000"/>
              </a:lnSpc>
              <a:spcAft>
                <a:spcPts val="800"/>
              </a:spcAft>
            </a:pPr>
            <a:r>
              <a:rPr lang="fr-FR" sz="1100" dirty="0" smtClean="0">
                <a:effectLst/>
                <a:latin typeface="Poppins" panose="00000500000000000000" pitchFamily="2" charset="0"/>
                <a:ea typeface="Calibri" panose="020F0502020204030204" pitchFamily="34" charset="0"/>
                <a:cs typeface="Times New Roman" panose="02020603050405020304" pitchFamily="18" charset="0"/>
              </a:rPr>
              <a:t>          Ex : Département détermine Commune, Commune détermine Cadastre, et donc Département détermine toujours Cadastre.</a:t>
            </a:r>
            <a:endParaRPr lang="fr-FR" sz="11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Tree>
    <p:extLst>
      <p:ext uri="{BB962C8B-B14F-4D97-AF65-F5344CB8AC3E}">
        <p14:creationId xmlns:p14="http://schemas.microsoft.com/office/powerpoint/2010/main" val="3405019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8632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sp>
        <p:nvSpPr>
          <p:cNvPr id="106" name="Google Shape;106;p7"/>
          <p:cNvSpPr txBox="1">
            <a:spLocks noGrp="1"/>
          </p:cNvSpPr>
          <p:nvPr>
            <p:ph type="body" idx="1"/>
          </p:nvPr>
        </p:nvSpPr>
        <p:spPr>
          <a:xfrm>
            <a:off x="618306" y="2199025"/>
            <a:ext cx="1905900" cy="1296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7" name="Google Shape;107;p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08" name="Google Shape;108;p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9" r:id="rId9"/>
    <p:sldLayoutId id="2147483666" r:id="rId10"/>
    <p:sldLayoutId id="2147483667" r:id="rId11"/>
    <p:sldLayoutId id="214748366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hemeOverride" Target="../theme/themeOverride2.xml"/><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5526913" y="367486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latin typeface="Maven Pro" panose="020B0604020202020204" charset="0"/>
                <a:cs typeface="Poppins Light" panose="00000400000000000000" pitchFamily="2" charset="0"/>
              </a:rPr>
              <a:t>Projet 3 – Frédéric La Rosa</a:t>
            </a:r>
            <a:endParaRPr dirty="0">
              <a:latin typeface="Maven Pro" panose="020B0604020202020204" charset="0"/>
              <a:cs typeface="Poppins Light" panose="00000400000000000000" pitchFamily="2" charset="0"/>
            </a:endParaRPr>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F25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F25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F25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120" y="1701056"/>
            <a:ext cx="3851742" cy="1281473"/>
          </a:xfrm>
          <a:prstGeom prst="rect">
            <a:avLst/>
          </a:prstGeom>
        </p:spPr>
      </p:pic>
      <p:sp>
        <p:nvSpPr>
          <p:cNvPr id="435" name="Google Shape;435;p25"/>
          <p:cNvSpPr txBox="1">
            <a:spLocks noGrp="1"/>
          </p:cNvSpPr>
          <p:nvPr>
            <p:ph type="ctrTitle"/>
          </p:nvPr>
        </p:nvSpPr>
        <p:spPr>
          <a:xfrm>
            <a:off x="1561641" y="463879"/>
            <a:ext cx="6020700" cy="1104897"/>
          </a:xfrm>
          <a:prstGeom prst="rect">
            <a:avLst/>
          </a:prstGeom>
        </p:spPr>
        <p:txBody>
          <a:bodyPr spcFirstLastPara="1" wrap="square" lIns="91425" tIns="91425" rIns="91425" bIns="91425" anchor="b" anchorCtr="0">
            <a:noAutofit/>
          </a:bodyPr>
          <a:lstStyle/>
          <a:p>
            <a:pPr>
              <a:lnSpc>
                <a:spcPct val="107000"/>
              </a:lnSpc>
              <a:spcAft>
                <a:spcPts val="800"/>
              </a:spcAft>
            </a:pPr>
            <a:r>
              <a:rPr lang="fr-FR" sz="2800" dirty="0" smtClean="0">
                <a:latin typeface="Share Tech" panose="020B0604020202020204" charset="0"/>
                <a:ea typeface="Calibri" panose="020F0502020204030204" pitchFamily="34" charset="0"/>
                <a:cs typeface="Poppins Light" panose="00000400000000000000" pitchFamily="2" charset="0"/>
              </a:rPr>
              <a:t>Créez </a:t>
            </a:r>
            <a:r>
              <a:rPr lang="fr-FR" sz="2800" dirty="0">
                <a:latin typeface="Share Tech" panose="020B0604020202020204" charset="0"/>
                <a:ea typeface="Calibri" panose="020F0502020204030204" pitchFamily="34" charset="0"/>
                <a:cs typeface="Poppins Light" panose="00000400000000000000" pitchFamily="2" charset="0"/>
              </a:rPr>
              <a:t>et utilisez une base de données immobilière avec </a:t>
            </a:r>
            <a:r>
              <a:rPr lang="fr-FR" sz="2800" dirty="0" smtClean="0">
                <a:latin typeface="Share Tech" panose="020B0604020202020204" charset="0"/>
                <a:ea typeface="Calibri" panose="020F0502020204030204" pitchFamily="34" charset="0"/>
                <a:cs typeface="Poppins Light" panose="00000400000000000000" pitchFamily="2" charset="0"/>
              </a:rPr>
              <a:t>SQL</a:t>
            </a:r>
            <a:endParaRPr sz="2800" dirty="0">
              <a:latin typeface="Share Tech" panose="020B0604020202020204" charset="0"/>
              <a:cs typeface="Poppins Light" panose="00000400000000000000" pitchFamily="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cxnSp>
        <p:nvCxnSpPr>
          <p:cNvPr id="1084" name="Google Shape;1084;p38"/>
          <p:cNvCxnSpPr/>
          <p:nvPr/>
        </p:nvCxnSpPr>
        <p:spPr>
          <a:xfrm>
            <a:off x="15510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5" name="Google Shape;1085;p38"/>
          <p:cNvCxnSpPr/>
          <p:nvPr/>
        </p:nvCxnSpPr>
        <p:spPr>
          <a:xfrm>
            <a:off x="3587838" y="2976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6" name="Google Shape;1086;p38"/>
          <p:cNvCxnSpPr/>
          <p:nvPr/>
        </p:nvCxnSpPr>
        <p:spPr>
          <a:xfrm>
            <a:off x="56245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7" name="Google Shape;1087;p38"/>
          <p:cNvCxnSpPr/>
          <p:nvPr/>
        </p:nvCxnSpPr>
        <p:spPr>
          <a:xfrm>
            <a:off x="7661338" y="2976550"/>
            <a:ext cx="0" cy="455100"/>
          </a:xfrm>
          <a:prstGeom prst="straightConnector1">
            <a:avLst/>
          </a:prstGeom>
          <a:noFill/>
          <a:ln w="19050" cap="flat" cmpd="sng">
            <a:solidFill>
              <a:schemeClr val="lt2"/>
            </a:solidFill>
            <a:prstDash val="solid"/>
            <a:round/>
            <a:headEnd type="none" w="med" len="med"/>
            <a:tailEnd type="none" w="med" len="med"/>
          </a:ln>
        </p:spPr>
      </p:cxnSp>
      <p:sp>
        <p:nvSpPr>
          <p:cNvPr id="1088" name="Google Shape;1088;p38"/>
          <p:cNvSpPr txBox="1">
            <a:spLocks noGrp="1"/>
          </p:cNvSpPr>
          <p:nvPr>
            <p:ph type="ctrTitle"/>
          </p:nvPr>
        </p:nvSpPr>
        <p:spPr>
          <a:xfrm>
            <a:off x="618824" y="411675"/>
            <a:ext cx="532477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Conception de la base de données</a:t>
            </a:r>
            <a:endParaRPr dirty="0"/>
          </a:p>
        </p:txBody>
      </p:sp>
      <p:cxnSp>
        <p:nvCxnSpPr>
          <p:cNvPr id="1089" name="Google Shape;1089;p38"/>
          <p:cNvCxnSpPr/>
          <p:nvPr/>
        </p:nvCxnSpPr>
        <p:spPr>
          <a:xfrm>
            <a:off x="1034400" y="2918100"/>
            <a:ext cx="7075200" cy="0"/>
          </a:xfrm>
          <a:prstGeom prst="straightConnector1">
            <a:avLst/>
          </a:prstGeom>
          <a:noFill/>
          <a:ln w="19050" cap="flat" cmpd="sng">
            <a:solidFill>
              <a:schemeClr val="lt2"/>
            </a:solidFill>
            <a:prstDash val="solid"/>
            <a:round/>
            <a:headEnd type="none" w="med" len="med"/>
            <a:tailEnd type="none" w="med" len="med"/>
          </a:ln>
        </p:spPr>
      </p:cxnSp>
      <p:grpSp>
        <p:nvGrpSpPr>
          <p:cNvPr id="1090" name="Google Shape;1090;p38"/>
          <p:cNvGrpSpPr/>
          <p:nvPr/>
        </p:nvGrpSpPr>
        <p:grpSpPr>
          <a:xfrm>
            <a:off x="1372725" y="2731350"/>
            <a:ext cx="373500" cy="373500"/>
            <a:chOff x="1372725" y="1912500"/>
            <a:chExt cx="373500" cy="373500"/>
          </a:xfrm>
        </p:grpSpPr>
        <p:sp>
          <p:nvSpPr>
            <p:cNvPr id="1091" name="Google Shape;1091;p38"/>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38"/>
          <p:cNvGrpSpPr/>
          <p:nvPr/>
        </p:nvGrpSpPr>
        <p:grpSpPr>
          <a:xfrm>
            <a:off x="3401092" y="2731350"/>
            <a:ext cx="373500" cy="373500"/>
            <a:chOff x="3212675" y="1912500"/>
            <a:chExt cx="373500" cy="373500"/>
          </a:xfrm>
        </p:grpSpPr>
        <p:sp>
          <p:nvSpPr>
            <p:cNvPr id="1094" name="Google Shape;1094;p38"/>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38"/>
          <p:cNvGrpSpPr/>
          <p:nvPr/>
        </p:nvGrpSpPr>
        <p:grpSpPr>
          <a:xfrm>
            <a:off x="5429458" y="2731350"/>
            <a:ext cx="373500" cy="373500"/>
            <a:chOff x="5557850" y="1912500"/>
            <a:chExt cx="373500" cy="373500"/>
          </a:xfrm>
        </p:grpSpPr>
        <p:sp>
          <p:nvSpPr>
            <p:cNvPr id="1097" name="Google Shape;1097;p38"/>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8"/>
          <p:cNvGrpSpPr/>
          <p:nvPr/>
        </p:nvGrpSpPr>
        <p:grpSpPr>
          <a:xfrm>
            <a:off x="7457825" y="2731350"/>
            <a:ext cx="373500" cy="373500"/>
            <a:chOff x="7457825" y="1912500"/>
            <a:chExt cx="373500" cy="373500"/>
          </a:xfrm>
        </p:grpSpPr>
        <p:sp>
          <p:nvSpPr>
            <p:cNvPr id="1100" name="Google Shape;1100;p38"/>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2" name="Google Shape;1102;p38"/>
          <p:cNvSpPr txBox="1">
            <a:spLocks noGrp="1"/>
          </p:cNvSpPr>
          <p:nvPr>
            <p:ph type="ctrTitle" idx="4294967295"/>
          </p:nvPr>
        </p:nvSpPr>
        <p:spPr>
          <a:xfrm>
            <a:off x="651564" y="1794876"/>
            <a:ext cx="1881300" cy="4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smtClean="0"/>
              <a:t>DVF récupérées sur Data.gouv.Fr</a:t>
            </a:r>
            <a:endParaRPr sz="1400" dirty="0"/>
          </a:p>
        </p:txBody>
      </p:sp>
      <p:sp>
        <p:nvSpPr>
          <p:cNvPr id="1103" name="Google Shape;1103;p38"/>
          <p:cNvSpPr txBox="1">
            <a:spLocks noGrp="1"/>
          </p:cNvSpPr>
          <p:nvPr>
            <p:ph type="subTitle" idx="4294967295"/>
          </p:nvPr>
        </p:nvSpPr>
        <p:spPr>
          <a:xfrm>
            <a:off x="703757" y="1249054"/>
            <a:ext cx="1694662" cy="6447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000" dirty="0" smtClean="0"/>
              <a:t>Utilisation d’Excel et Power Query </a:t>
            </a:r>
            <a:endParaRPr sz="1000" dirty="0"/>
          </a:p>
        </p:txBody>
      </p:sp>
      <p:sp>
        <p:nvSpPr>
          <p:cNvPr id="1104" name="Google Shape;1104;p38"/>
          <p:cNvSpPr txBox="1">
            <a:spLocks noGrp="1"/>
          </p:cNvSpPr>
          <p:nvPr>
            <p:ph type="ctrTitle" idx="4294967295"/>
          </p:nvPr>
        </p:nvSpPr>
        <p:spPr>
          <a:xfrm>
            <a:off x="6720390" y="3438422"/>
            <a:ext cx="1881300" cy="4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smtClean="0"/>
              <a:t>Création des tables</a:t>
            </a:r>
            <a:endParaRPr sz="1400" dirty="0"/>
          </a:p>
        </p:txBody>
      </p:sp>
      <p:sp>
        <p:nvSpPr>
          <p:cNvPr id="1105" name="Google Shape;1105;p38"/>
          <p:cNvSpPr txBox="1">
            <a:spLocks noGrp="1"/>
          </p:cNvSpPr>
          <p:nvPr>
            <p:ph type="subTitle" idx="4294967295"/>
          </p:nvPr>
        </p:nvSpPr>
        <p:spPr>
          <a:xfrm>
            <a:off x="6720378" y="3660586"/>
            <a:ext cx="1881300" cy="644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000" dirty="0" smtClean="0"/>
              <a:t>Importation des fichiers CSV pour chaque table</a:t>
            </a:r>
            <a:endParaRPr sz="1000" dirty="0"/>
          </a:p>
        </p:txBody>
      </p:sp>
      <p:sp>
        <p:nvSpPr>
          <p:cNvPr id="1106" name="Google Shape;1106;p38"/>
          <p:cNvSpPr txBox="1">
            <a:spLocks noGrp="1"/>
          </p:cNvSpPr>
          <p:nvPr>
            <p:ph type="ctrTitle" idx="4294967295"/>
          </p:nvPr>
        </p:nvSpPr>
        <p:spPr>
          <a:xfrm>
            <a:off x="2647200" y="3438422"/>
            <a:ext cx="1881300" cy="4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smtClean="0"/>
              <a:t>MySQL</a:t>
            </a:r>
            <a:r>
              <a:rPr lang="en" sz="1800" dirty="0" smtClean="0"/>
              <a:t> </a:t>
            </a:r>
            <a:endParaRPr sz="1800" dirty="0"/>
          </a:p>
        </p:txBody>
      </p:sp>
      <p:sp>
        <p:nvSpPr>
          <p:cNvPr id="1107" name="Google Shape;1107;p38"/>
          <p:cNvSpPr txBox="1">
            <a:spLocks noGrp="1"/>
          </p:cNvSpPr>
          <p:nvPr>
            <p:ph type="subTitle" idx="4294967295"/>
          </p:nvPr>
        </p:nvSpPr>
        <p:spPr>
          <a:xfrm>
            <a:off x="2532864" y="3660598"/>
            <a:ext cx="2109900" cy="644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000" dirty="0" smtClean="0"/>
              <a:t>Mon ordinateur fait office de client et de serveur</a:t>
            </a:r>
            <a:endParaRPr sz="1000" dirty="0"/>
          </a:p>
        </p:txBody>
      </p:sp>
      <p:sp>
        <p:nvSpPr>
          <p:cNvPr id="1108" name="Google Shape;1108;p38"/>
          <p:cNvSpPr txBox="1">
            <a:spLocks noGrp="1"/>
          </p:cNvSpPr>
          <p:nvPr>
            <p:ph type="ctrTitle" idx="4294967295"/>
          </p:nvPr>
        </p:nvSpPr>
        <p:spPr>
          <a:xfrm>
            <a:off x="4683963" y="1977263"/>
            <a:ext cx="1881300" cy="4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smtClean="0"/>
              <a:t>Connection localhost</a:t>
            </a:r>
            <a:endParaRPr sz="1400" dirty="0"/>
          </a:p>
        </p:txBody>
      </p:sp>
      <p:sp>
        <p:nvSpPr>
          <p:cNvPr id="1109" name="Google Shape;1109;p38"/>
          <p:cNvSpPr txBox="1">
            <a:spLocks noGrp="1"/>
          </p:cNvSpPr>
          <p:nvPr>
            <p:ph type="subTitle" idx="4294967295"/>
          </p:nvPr>
        </p:nvSpPr>
        <p:spPr>
          <a:xfrm>
            <a:off x="4561246" y="1372351"/>
            <a:ext cx="2109900" cy="6447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000" dirty="0" smtClean="0"/>
              <a:t>Requête SQL pour crééer la DB</a:t>
            </a:r>
            <a:endParaRPr sz="1000" dirty="0"/>
          </a:p>
        </p:txBody>
      </p:sp>
      <p:sp>
        <p:nvSpPr>
          <p:cNvPr id="1110" name="Google Shape;1110;p38"/>
          <p:cNvSpPr txBox="1">
            <a:spLocks noGrp="1"/>
          </p:cNvSpPr>
          <p:nvPr>
            <p:ph type="ctrTitle" idx="4294967295"/>
          </p:nvPr>
        </p:nvSpPr>
        <p:spPr>
          <a:xfrm>
            <a:off x="681445" y="3282474"/>
            <a:ext cx="1739288" cy="6138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smtClean="0">
                <a:solidFill>
                  <a:schemeClr val="accent2"/>
                </a:solidFill>
              </a:rPr>
              <a:t>Préparation des données</a:t>
            </a:r>
            <a:endParaRPr sz="2000" dirty="0">
              <a:solidFill>
                <a:schemeClr val="accent2"/>
              </a:solidFill>
            </a:endParaRPr>
          </a:p>
        </p:txBody>
      </p:sp>
      <p:sp>
        <p:nvSpPr>
          <p:cNvPr id="1111" name="Google Shape;1111;p38"/>
          <p:cNvSpPr txBox="1">
            <a:spLocks noGrp="1"/>
          </p:cNvSpPr>
          <p:nvPr>
            <p:ph type="ctrTitle" idx="4294967295"/>
          </p:nvPr>
        </p:nvSpPr>
        <p:spPr>
          <a:xfrm>
            <a:off x="2870368" y="2116801"/>
            <a:ext cx="143821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smtClean="0">
                <a:solidFill>
                  <a:schemeClr val="accent1"/>
                </a:solidFill>
              </a:rPr>
              <a:t>SGBDR </a:t>
            </a:r>
            <a:br>
              <a:rPr lang="en" sz="2000" dirty="0" smtClean="0">
                <a:solidFill>
                  <a:schemeClr val="accent1"/>
                </a:solidFill>
              </a:rPr>
            </a:br>
            <a:r>
              <a:rPr lang="en" sz="2000" dirty="0" smtClean="0">
                <a:solidFill>
                  <a:schemeClr val="accent1"/>
                </a:solidFill>
              </a:rPr>
              <a:t>Open Source</a:t>
            </a:r>
            <a:endParaRPr sz="2000" dirty="0">
              <a:solidFill>
                <a:schemeClr val="accent1"/>
              </a:solidFill>
            </a:endParaRPr>
          </a:p>
        </p:txBody>
      </p:sp>
      <p:sp>
        <p:nvSpPr>
          <p:cNvPr id="1112" name="Google Shape;1112;p38"/>
          <p:cNvSpPr txBox="1">
            <a:spLocks noGrp="1"/>
          </p:cNvSpPr>
          <p:nvPr>
            <p:ph type="ctrTitle" idx="4294967295"/>
          </p:nvPr>
        </p:nvSpPr>
        <p:spPr>
          <a:xfrm>
            <a:off x="4930231" y="3286234"/>
            <a:ext cx="1388713"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smtClean="0">
                <a:solidFill>
                  <a:schemeClr val="accent3"/>
                </a:solidFill>
              </a:rPr>
              <a:t>Création de la database</a:t>
            </a:r>
            <a:endParaRPr sz="2000" dirty="0">
              <a:solidFill>
                <a:schemeClr val="accent3"/>
              </a:solidFill>
            </a:endParaRPr>
          </a:p>
        </p:txBody>
      </p:sp>
      <p:sp>
        <p:nvSpPr>
          <p:cNvPr id="1113" name="Google Shape;1113;p38"/>
          <p:cNvSpPr txBox="1">
            <a:spLocks noGrp="1"/>
          </p:cNvSpPr>
          <p:nvPr>
            <p:ph type="ctrTitle" idx="4294967295"/>
          </p:nvPr>
        </p:nvSpPr>
        <p:spPr>
          <a:xfrm>
            <a:off x="6811922" y="2116801"/>
            <a:ext cx="1698212"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smtClean="0">
                <a:solidFill>
                  <a:schemeClr val="accent4"/>
                </a:solidFill>
              </a:rPr>
              <a:t>BDD opérationnelle</a:t>
            </a:r>
            <a:endParaRPr sz="2000" dirty="0">
              <a:solidFill>
                <a:schemeClr val="accent4"/>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8478" y="0"/>
            <a:ext cx="3487043" cy="51435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48"/>
          <p:cNvSpPr txBox="1">
            <a:spLocks noGrp="1"/>
          </p:cNvSpPr>
          <p:nvPr>
            <p:ph type="ctrTitle"/>
          </p:nvPr>
        </p:nvSpPr>
        <p:spPr>
          <a:xfrm>
            <a:off x="618825" y="411675"/>
            <a:ext cx="382396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Analyse des données</a:t>
            </a:r>
            <a:endParaRPr dirty="0"/>
          </a:p>
        </p:txBody>
      </p:sp>
      <p:sp>
        <p:nvSpPr>
          <p:cNvPr id="2" name="Rectangle 1"/>
          <p:cNvSpPr/>
          <p:nvPr/>
        </p:nvSpPr>
        <p:spPr>
          <a:xfrm>
            <a:off x="723544" y="1269743"/>
            <a:ext cx="6313359" cy="1682192"/>
          </a:xfrm>
          <a:prstGeom prst="rect">
            <a:avLst/>
          </a:prstGeom>
        </p:spPr>
        <p:txBody>
          <a:bodyPr wrap="square">
            <a:spAutoFit/>
          </a:bodyPr>
          <a:lstStyle/>
          <a:p>
            <a:pPr indent="449580">
              <a:lnSpc>
                <a:spcPct val="107000"/>
              </a:lnSpc>
              <a:spcAft>
                <a:spcPts val="800"/>
              </a:spcAft>
            </a:pPr>
            <a:r>
              <a:rPr lang="fr-FR" dirty="0">
                <a:solidFill>
                  <a:schemeClr val="bg1"/>
                </a:solidFill>
                <a:latin typeface="Maven Pro" panose="020B0604020202020204" charset="0"/>
                <a:ea typeface="Calibri" panose="020F0502020204030204" pitchFamily="34" charset="0"/>
                <a:cs typeface="Poppins" panose="00000500000000000000" pitchFamily="2" charset="0"/>
              </a:rPr>
              <a:t>1. Nombre total d’appartements vendus au 1er semestre 2020 ? </a:t>
            </a:r>
            <a:endParaRPr lang="fr-FR" sz="1100" dirty="0">
              <a:solidFill>
                <a:schemeClr val="bg1"/>
              </a:solidFill>
              <a:latin typeface="Maven Pro" panose="020B0604020202020204" charset="0"/>
              <a:ea typeface="Calibri" panose="020F0502020204030204" pitchFamily="34" charset="0"/>
              <a:cs typeface="Poppins" panose="00000500000000000000" pitchFamily="2" charset="0"/>
            </a:endParaRPr>
          </a:p>
          <a:p>
            <a:pPr>
              <a:lnSpc>
                <a:spcPts val="1425"/>
              </a:lnSpc>
            </a:pP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SELECT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COUNT(</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type_bien</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AS</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total_appartements</a:t>
            </a:r>
            <a:endParaRPr lang="fr-FR" sz="10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FROM</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a:t>
            </a:r>
            <a:endParaRPr lang="fr-FR" sz="10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WHERE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type_bien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'Appartement'</a:t>
            </a:r>
            <a:endParaRPr lang="fr-FR" sz="10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endParaRPr lang="fr-FR" sz="10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fr-FR" sz="105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endParaRPr lang="fr-FR" sz="11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fr-FR" sz="1100" dirty="0">
                <a:solidFill>
                  <a:srgbClr val="88846F"/>
                </a:solidFill>
                <a:latin typeface="Poppins" panose="00000500000000000000" pitchFamily="2" charset="0"/>
                <a:ea typeface="Times New Roman" panose="02020603050405020304" pitchFamily="18" charset="0"/>
                <a:cs typeface="Times New Roman" panose="02020603050405020304" pitchFamily="18" charset="0"/>
              </a:rPr>
              <a:t>-- 31378 appartements vendus au 1er semestre 2020, soit 91% des ventes.</a:t>
            </a:r>
            <a:endParaRPr lang="fr-FR" sz="11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fr-FR" sz="1050" dirty="0">
                <a:solidFill>
                  <a:srgbClr val="88846F"/>
                </a:solidFill>
                <a:latin typeface="Consolas" panose="020B0609020204030204" pitchFamily="49" charset="0"/>
                <a:ea typeface="Times New Roman" panose="02020603050405020304" pitchFamily="18" charset="0"/>
                <a:cs typeface="Times New Roman" panose="02020603050405020304" pitchFamily="18" charset="0"/>
              </a:rPr>
              <a:t>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8918" y="2951935"/>
            <a:ext cx="1828800" cy="1076325"/>
          </a:xfrm>
          <a:prstGeom prst="rect">
            <a:avLst/>
          </a:prstGeom>
        </p:spPr>
      </p:pic>
      <p:grpSp>
        <p:nvGrpSpPr>
          <p:cNvPr id="200" name="Google Shape;1567;p48"/>
          <p:cNvGrpSpPr/>
          <p:nvPr/>
        </p:nvGrpSpPr>
        <p:grpSpPr>
          <a:xfrm>
            <a:off x="68176" y="52473"/>
            <a:ext cx="550649" cy="449454"/>
            <a:chOff x="3139200" y="4215125"/>
            <a:chExt cx="1046575" cy="785350"/>
          </a:xfrm>
        </p:grpSpPr>
        <p:sp>
          <p:nvSpPr>
            <p:cNvPr id="201" name="Google Shape;1568;p48"/>
            <p:cNvSpPr/>
            <p:nvPr/>
          </p:nvSpPr>
          <p:spPr>
            <a:xfrm>
              <a:off x="3273525" y="4573575"/>
              <a:ext cx="315225" cy="77325"/>
            </a:xfrm>
            <a:custGeom>
              <a:avLst/>
              <a:gdLst/>
              <a:ahLst/>
              <a:cxnLst/>
              <a:rect l="l" t="t" r="r" b="b"/>
              <a:pathLst>
                <a:path w="12609" h="3093" extrusionOk="0">
                  <a:moveTo>
                    <a:pt x="2061" y="1"/>
                  </a:moveTo>
                  <a:cubicBezTo>
                    <a:pt x="693" y="1"/>
                    <a:pt x="1" y="1665"/>
                    <a:pt x="973" y="2638"/>
                  </a:cubicBezTo>
                  <a:cubicBezTo>
                    <a:pt x="1287" y="2952"/>
                    <a:pt x="1672" y="3092"/>
                    <a:pt x="2049" y="3092"/>
                  </a:cubicBezTo>
                  <a:cubicBezTo>
                    <a:pt x="2840" y="3092"/>
                    <a:pt x="3599" y="2476"/>
                    <a:pt x="3610" y="1550"/>
                  </a:cubicBezTo>
                  <a:cubicBezTo>
                    <a:pt x="3610" y="693"/>
                    <a:pt x="2918" y="1"/>
                    <a:pt x="2061" y="1"/>
                  </a:cubicBezTo>
                  <a:close/>
                  <a:moveTo>
                    <a:pt x="6560" y="1"/>
                  </a:moveTo>
                  <a:cubicBezTo>
                    <a:pt x="5192" y="1"/>
                    <a:pt x="4500" y="1665"/>
                    <a:pt x="5472" y="2638"/>
                  </a:cubicBezTo>
                  <a:cubicBezTo>
                    <a:pt x="5786" y="2952"/>
                    <a:pt x="6173" y="3092"/>
                    <a:pt x="6552" y="3092"/>
                  </a:cubicBezTo>
                  <a:cubicBezTo>
                    <a:pt x="7347" y="3092"/>
                    <a:pt x="8109" y="2476"/>
                    <a:pt x="8109" y="1550"/>
                  </a:cubicBezTo>
                  <a:cubicBezTo>
                    <a:pt x="8109" y="693"/>
                    <a:pt x="7417" y="1"/>
                    <a:pt x="6560" y="1"/>
                  </a:cubicBezTo>
                  <a:close/>
                  <a:moveTo>
                    <a:pt x="11076" y="1"/>
                  </a:moveTo>
                  <a:cubicBezTo>
                    <a:pt x="9691" y="1"/>
                    <a:pt x="9016" y="1665"/>
                    <a:pt x="9988" y="2638"/>
                  </a:cubicBezTo>
                  <a:cubicBezTo>
                    <a:pt x="10297" y="2952"/>
                    <a:pt x="10680" y="3092"/>
                    <a:pt x="11057" y="3092"/>
                  </a:cubicBezTo>
                  <a:cubicBezTo>
                    <a:pt x="11846" y="3092"/>
                    <a:pt x="12609" y="2476"/>
                    <a:pt x="12609" y="1550"/>
                  </a:cubicBezTo>
                  <a:cubicBezTo>
                    <a:pt x="12609" y="693"/>
                    <a:pt x="11933" y="1"/>
                    <a:pt x="11076"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569;p48"/>
            <p:cNvSpPr/>
            <p:nvPr/>
          </p:nvSpPr>
          <p:spPr>
            <a:xfrm>
              <a:off x="3273525" y="4312775"/>
              <a:ext cx="653500" cy="77300"/>
            </a:xfrm>
            <a:custGeom>
              <a:avLst/>
              <a:gdLst/>
              <a:ahLst/>
              <a:cxnLst/>
              <a:rect l="l" t="t" r="r" b="b"/>
              <a:pathLst>
                <a:path w="26140" h="3092" extrusionOk="0">
                  <a:moveTo>
                    <a:pt x="2061" y="0"/>
                  </a:moveTo>
                  <a:cubicBezTo>
                    <a:pt x="693" y="0"/>
                    <a:pt x="1" y="1665"/>
                    <a:pt x="973" y="2637"/>
                  </a:cubicBezTo>
                  <a:cubicBezTo>
                    <a:pt x="1287" y="2951"/>
                    <a:pt x="1674" y="3092"/>
                    <a:pt x="2053" y="3092"/>
                  </a:cubicBezTo>
                  <a:cubicBezTo>
                    <a:pt x="2847" y="3092"/>
                    <a:pt x="3610" y="2475"/>
                    <a:pt x="3610" y="1549"/>
                  </a:cubicBezTo>
                  <a:cubicBezTo>
                    <a:pt x="3610" y="692"/>
                    <a:pt x="2918" y="0"/>
                    <a:pt x="2061" y="0"/>
                  </a:cubicBezTo>
                  <a:close/>
                  <a:moveTo>
                    <a:pt x="6560" y="0"/>
                  </a:moveTo>
                  <a:cubicBezTo>
                    <a:pt x="5192" y="0"/>
                    <a:pt x="4500" y="1665"/>
                    <a:pt x="5472" y="2637"/>
                  </a:cubicBezTo>
                  <a:cubicBezTo>
                    <a:pt x="5786" y="2951"/>
                    <a:pt x="6173" y="3092"/>
                    <a:pt x="6552" y="3092"/>
                  </a:cubicBezTo>
                  <a:cubicBezTo>
                    <a:pt x="7347" y="3092"/>
                    <a:pt x="8109" y="2475"/>
                    <a:pt x="8109" y="1549"/>
                  </a:cubicBezTo>
                  <a:cubicBezTo>
                    <a:pt x="8109" y="692"/>
                    <a:pt x="7417" y="0"/>
                    <a:pt x="6560" y="0"/>
                  </a:cubicBezTo>
                  <a:close/>
                  <a:moveTo>
                    <a:pt x="11076" y="0"/>
                  </a:moveTo>
                  <a:cubicBezTo>
                    <a:pt x="9691" y="0"/>
                    <a:pt x="9016" y="1665"/>
                    <a:pt x="9988" y="2637"/>
                  </a:cubicBezTo>
                  <a:cubicBezTo>
                    <a:pt x="10302" y="2951"/>
                    <a:pt x="10687" y="3092"/>
                    <a:pt x="11064" y="3092"/>
                  </a:cubicBezTo>
                  <a:cubicBezTo>
                    <a:pt x="11853" y="3092"/>
                    <a:pt x="12609" y="2475"/>
                    <a:pt x="12609" y="1549"/>
                  </a:cubicBezTo>
                  <a:cubicBezTo>
                    <a:pt x="12609" y="692"/>
                    <a:pt x="11933" y="0"/>
                    <a:pt x="11076" y="0"/>
                  </a:cubicBezTo>
                  <a:close/>
                  <a:moveTo>
                    <a:pt x="15575" y="0"/>
                  </a:moveTo>
                  <a:cubicBezTo>
                    <a:pt x="14207" y="0"/>
                    <a:pt x="13515" y="1665"/>
                    <a:pt x="14487" y="2637"/>
                  </a:cubicBezTo>
                  <a:cubicBezTo>
                    <a:pt x="14802" y="2951"/>
                    <a:pt x="15188" y="3092"/>
                    <a:pt x="15567" y="3092"/>
                  </a:cubicBezTo>
                  <a:cubicBezTo>
                    <a:pt x="16362" y="3092"/>
                    <a:pt x="17124" y="2475"/>
                    <a:pt x="17124" y="1549"/>
                  </a:cubicBezTo>
                  <a:cubicBezTo>
                    <a:pt x="17124" y="692"/>
                    <a:pt x="16432" y="0"/>
                    <a:pt x="15592" y="0"/>
                  </a:cubicBezTo>
                  <a:close/>
                  <a:moveTo>
                    <a:pt x="20091" y="0"/>
                  </a:moveTo>
                  <a:cubicBezTo>
                    <a:pt x="18707" y="0"/>
                    <a:pt x="18031" y="1665"/>
                    <a:pt x="19003" y="2637"/>
                  </a:cubicBezTo>
                  <a:cubicBezTo>
                    <a:pt x="19317" y="2951"/>
                    <a:pt x="19702" y="3092"/>
                    <a:pt x="20079" y="3092"/>
                  </a:cubicBezTo>
                  <a:cubicBezTo>
                    <a:pt x="20869" y="3092"/>
                    <a:pt x="21624" y="2475"/>
                    <a:pt x="21624" y="1549"/>
                  </a:cubicBezTo>
                  <a:cubicBezTo>
                    <a:pt x="21624" y="692"/>
                    <a:pt x="20948" y="0"/>
                    <a:pt x="20091" y="0"/>
                  </a:cubicBezTo>
                  <a:close/>
                  <a:moveTo>
                    <a:pt x="24590" y="0"/>
                  </a:moveTo>
                  <a:cubicBezTo>
                    <a:pt x="23222" y="0"/>
                    <a:pt x="22530" y="1665"/>
                    <a:pt x="23503" y="2637"/>
                  </a:cubicBezTo>
                  <a:cubicBezTo>
                    <a:pt x="23817" y="2951"/>
                    <a:pt x="24203" y="3092"/>
                    <a:pt x="24582" y="3092"/>
                  </a:cubicBezTo>
                  <a:cubicBezTo>
                    <a:pt x="25377" y="3092"/>
                    <a:pt x="26140" y="2475"/>
                    <a:pt x="26140" y="1549"/>
                  </a:cubicBezTo>
                  <a:cubicBezTo>
                    <a:pt x="26140" y="692"/>
                    <a:pt x="25447" y="0"/>
                    <a:pt x="24590" y="0"/>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570;p48"/>
            <p:cNvSpPr/>
            <p:nvPr/>
          </p:nvSpPr>
          <p:spPr>
            <a:xfrm>
              <a:off x="3273525" y="4721900"/>
              <a:ext cx="540600" cy="77325"/>
            </a:xfrm>
            <a:custGeom>
              <a:avLst/>
              <a:gdLst/>
              <a:ahLst/>
              <a:cxnLst/>
              <a:rect l="l" t="t" r="r" b="b"/>
              <a:pathLst>
                <a:path w="21624" h="3093" extrusionOk="0">
                  <a:moveTo>
                    <a:pt x="2061" y="1"/>
                  </a:moveTo>
                  <a:cubicBezTo>
                    <a:pt x="693" y="1"/>
                    <a:pt x="1" y="1665"/>
                    <a:pt x="973" y="2638"/>
                  </a:cubicBezTo>
                  <a:cubicBezTo>
                    <a:pt x="1287" y="2952"/>
                    <a:pt x="1674" y="3092"/>
                    <a:pt x="2053" y="3092"/>
                  </a:cubicBezTo>
                  <a:cubicBezTo>
                    <a:pt x="2847" y="3092"/>
                    <a:pt x="3610" y="2476"/>
                    <a:pt x="3610" y="1550"/>
                  </a:cubicBezTo>
                  <a:cubicBezTo>
                    <a:pt x="3610" y="693"/>
                    <a:pt x="2918" y="1"/>
                    <a:pt x="2061" y="1"/>
                  </a:cubicBezTo>
                  <a:close/>
                  <a:moveTo>
                    <a:pt x="6560" y="1"/>
                  </a:moveTo>
                  <a:cubicBezTo>
                    <a:pt x="5192" y="1"/>
                    <a:pt x="4500" y="1665"/>
                    <a:pt x="5472" y="2638"/>
                  </a:cubicBezTo>
                  <a:cubicBezTo>
                    <a:pt x="5786" y="2952"/>
                    <a:pt x="6173" y="3092"/>
                    <a:pt x="6552" y="3092"/>
                  </a:cubicBezTo>
                  <a:cubicBezTo>
                    <a:pt x="7347" y="3092"/>
                    <a:pt x="8109" y="2476"/>
                    <a:pt x="8109" y="1550"/>
                  </a:cubicBezTo>
                  <a:cubicBezTo>
                    <a:pt x="8109" y="693"/>
                    <a:pt x="7417" y="1"/>
                    <a:pt x="6560" y="1"/>
                  </a:cubicBezTo>
                  <a:close/>
                  <a:moveTo>
                    <a:pt x="11076" y="1"/>
                  </a:moveTo>
                  <a:cubicBezTo>
                    <a:pt x="9691" y="1"/>
                    <a:pt x="9016" y="1665"/>
                    <a:pt x="9988" y="2638"/>
                  </a:cubicBezTo>
                  <a:cubicBezTo>
                    <a:pt x="10302" y="2952"/>
                    <a:pt x="10687" y="3092"/>
                    <a:pt x="11064" y="3092"/>
                  </a:cubicBezTo>
                  <a:cubicBezTo>
                    <a:pt x="11853" y="3092"/>
                    <a:pt x="12609" y="2476"/>
                    <a:pt x="12609" y="1550"/>
                  </a:cubicBezTo>
                  <a:cubicBezTo>
                    <a:pt x="12609" y="693"/>
                    <a:pt x="11933" y="1"/>
                    <a:pt x="11076" y="1"/>
                  </a:cubicBezTo>
                  <a:close/>
                  <a:moveTo>
                    <a:pt x="15575" y="1"/>
                  </a:moveTo>
                  <a:cubicBezTo>
                    <a:pt x="14207" y="1"/>
                    <a:pt x="13515" y="1665"/>
                    <a:pt x="14487" y="2638"/>
                  </a:cubicBezTo>
                  <a:cubicBezTo>
                    <a:pt x="14802" y="2952"/>
                    <a:pt x="15188" y="3092"/>
                    <a:pt x="15567" y="3092"/>
                  </a:cubicBezTo>
                  <a:cubicBezTo>
                    <a:pt x="16362" y="3092"/>
                    <a:pt x="17124" y="2476"/>
                    <a:pt x="17124" y="1550"/>
                  </a:cubicBezTo>
                  <a:cubicBezTo>
                    <a:pt x="17124" y="693"/>
                    <a:pt x="16432" y="1"/>
                    <a:pt x="15592" y="1"/>
                  </a:cubicBezTo>
                  <a:close/>
                  <a:moveTo>
                    <a:pt x="20091" y="1"/>
                  </a:moveTo>
                  <a:cubicBezTo>
                    <a:pt x="18707" y="1"/>
                    <a:pt x="18031" y="1665"/>
                    <a:pt x="19003" y="2638"/>
                  </a:cubicBezTo>
                  <a:cubicBezTo>
                    <a:pt x="19317" y="2952"/>
                    <a:pt x="19702" y="3092"/>
                    <a:pt x="20079" y="3092"/>
                  </a:cubicBezTo>
                  <a:cubicBezTo>
                    <a:pt x="20869" y="3092"/>
                    <a:pt x="21624" y="2476"/>
                    <a:pt x="21624" y="1550"/>
                  </a:cubicBezTo>
                  <a:cubicBezTo>
                    <a:pt x="21624" y="693"/>
                    <a:pt x="20948" y="1"/>
                    <a:pt x="20091"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571;p48"/>
            <p:cNvSpPr/>
            <p:nvPr/>
          </p:nvSpPr>
          <p:spPr>
            <a:xfrm>
              <a:off x="3273525" y="4443375"/>
              <a:ext cx="902375" cy="77300"/>
            </a:xfrm>
            <a:custGeom>
              <a:avLst/>
              <a:gdLst/>
              <a:ahLst/>
              <a:cxnLst/>
              <a:rect l="l" t="t" r="r" b="b"/>
              <a:pathLst>
                <a:path w="36095" h="3092" extrusionOk="0">
                  <a:moveTo>
                    <a:pt x="2061" y="1"/>
                  </a:moveTo>
                  <a:cubicBezTo>
                    <a:pt x="693" y="1"/>
                    <a:pt x="1" y="1649"/>
                    <a:pt x="973" y="2638"/>
                  </a:cubicBezTo>
                  <a:cubicBezTo>
                    <a:pt x="1286" y="2951"/>
                    <a:pt x="1670" y="3092"/>
                    <a:pt x="2047" y="3092"/>
                  </a:cubicBezTo>
                  <a:cubicBezTo>
                    <a:pt x="2839" y="3092"/>
                    <a:pt x="3599" y="2471"/>
                    <a:pt x="3610" y="1533"/>
                  </a:cubicBezTo>
                  <a:cubicBezTo>
                    <a:pt x="3610" y="693"/>
                    <a:pt x="2918" y="1"/>
                    <a:pt x="2061" y="1"/>
                  </a:cubicBezTo>
                  <a:close/>
                  <a:moveTo>
                    <a:pt x="6692" y="1"/>
                  </a:moveTo>
                  <a:cubicBezTo>
                    <a:pt x="5324" y="1"/>
                    <a:pt x="4632" y="1665"/>
                    <a:pt x="5604" y="2638"/>
                  </a:cubicBezTo>
                  <a:cubicBezTo>
                    <a:pt x="5918" y="2951"/>
                    <a:pt x="6303" y="3092"/>
                    <a:pt x="6682" y="3092"/>
                  </a:cubicBezTo>
                  <a:cubicBezTo>
                    <a:pt x="7477" y="3092"/>
                    <a:pt x="8241" y="2471"/>
                    <a:pt x="8241" y="1533"/>
                  </a:cubicBezTo>
                  <a:cubicBezTo>
                    <a:pt x="8241" y="693"/>
                    <a:pt x="7549" y="1"/>
                    <a:pt x="6708" y="1"/>
                  </a:cubicBezTo>
                  <a:close/>
                  <a:moveTo>
                    <a:pt x="11340" y="1"/>
                  </a:moveTo>
                  <a:cubicBezTo>
                    <a:pt x="9955" y="1"/>
                    <a:pt x="9263" y="1649"/>
                    <a:pt x="10235" y="2638"/>
                  </a:cubicBezTo>
                  <a:cubicBezTo>
                    <a:pt x="10549" y="2951"/>
                    <a:pt x="10934" y="3092"/>
                    <a:pt x="11313" y="3092"/>
                  </a:cubicBezTo>
                  <a:cubicBezTo>
                    <a:pt x="12108" y="3092"/>
                    <a:pt x="12872" y="2471"/>
                    <a:pt x="12872" y="1533"/>
                  </a:cubicBezTo>
                  <a:cubicBezTo>
                    <a:pt x="12872" y="693"/>
                    <a:pt x="12197" y="1"/>
                    <a:pt x="11340" y="1"/>
                  </a:cubicBezTo>
                  <a:close/>
                  <a:moveTo>
                    <a:pt x="15971" y="1"/>
                  </a:moveTo>
                  <a:cubicBezTo>
                    <a:pt x="14603" y="1"/>
                    <a:pt x="13911" y="1665"/>
                    <a:pt x="14883" y="2638"/>
                  </a:cubicBezTo>
                  <a:cubicBezTo>
                    <a:pt x="15197" y="2951"/>
                    <a:pt x="15582" y="3092"/>
                    <a:pt x="15961" y="3092"/>
                  </a:cubicBezTo>
                  <a:cubicBezTo>
                    <a:pt x="16756" y="3092"/>
                    <a:pt x="17520" y="2471"/>
                    <a:pt x="17520" y="1533"/>
                  </a:cubicBezTo>
                  <a:cubicBezTo>
                    <a:pt x="17520" y="693"/>
                    <a:pt x="16844" y="1"/>
                    <a:pt x="16004" y="1"/>
                  </a:cubicBezTo>
                  <a:close/>
                  <a:moveTo>
                    <a:pt x="20618" y="1"/>
                  </a:moveTo>
                  <a:cubicBezTo>
                    <a:pt x="19251" y="1"/>
                    <a:pt x="18558" y="1649"/>
                    <a:pt x="19531" y="2638"/>
                  </a:cubicBezTo>
                  <a:cubicBezTo>
                    <a:pt x="19844" y="2951"/>
                    <a:pt x="20230" y="3092"/>
                    <a:pt x="20608" y="3092"/>
                  </a:cubicBezTo>
                  <a:cubicBezTo>
                    <a:pt x="21404" y="3092"/>
                    <a:pt x="22168" y="2471"/>
                    <a:pt x="22168" y="1533"/>
                  </a:cubicBezTo>
                  <a:cubicBezTo>
                    <a:pt x="22168" y="693"/>
                    <a:pt x="21475" y="1"/>
                    <a:pt x="20635" y="1"/>
                  </a:cubicBezTo>
                  <a:close/>
                  <a:moveTo>
                    <a:pt x="25266" y="1"/>
                  </a:moveTo>
                  <a:cubicBezTo>
                    <a:pt x="23882" y="1"/>
                    <a:pt x="23206" y="1665"/>
                    <a:pt x="24178" y="2638"/>
                  </a:cubicBezTo>
                  <a:cubicBezTo>
                    <a:pt x="24492" y="2951"/>
                    <a:pt x="24876" y="3092"/>
                    <a:pt x="25252" y="3092"/>
                  </a:cubicBezTo>
                  <a:cubicBezTo>
                    <a:pt x="26042" y="3092"/>
                    <a:pt x="26799" y="2471"/>
                    <a:pt x="26799" y="1533"/>
                  </a:cubicBezTo>
                  <a:cubicBezTo>
                    <a:pt x="26799" y="693"/>
                    <a:pt x="26123" y="1"/>
                    <a:pt x="25266" y="1"/>
                  </a:cubicBezTo>
                  <a:close/>
                  <a:moveTo>
                    <a:pt x="29897" y="1"/>
                  </a:moveTo>
                  <a:cubicBezTo>
                    <a:pt x="28529" y="1"/>
                    <a:pt x="27837" y="1649"/>
                    <a:pt x="28810" y="2638"/>
                  </a:cubicBezTo>
                  <a:cubicBezTo>
                    <a:pt x="29123" y="2951"/>
                    <a:pt x="29509" y="3092"/>
                    <a:pt x="29887" y="3092"/>
                  </a:cubicBezTo>
                  <a:cubicBezTo>
                    <a:pt x="30682" y="3092"/>
                    <a:pt x="31447" y="2471"/>
                    <a:pt x="31447" y="1533"/>
                  </a:cubicBezTo>
                  <a:cubicBezTo>
                    <a:pt x="31447" y="693"/>
                    <a:pt x="30771" y="1"/>
                    <a:pt x="29914" y="1"/>
                  </a:cubicBezTo>
                  <a:close/>
                  <a:moveTo>
                    <a:pt x="34545" y="1"/>
                  </a:moveTo>
                  <a:cubicBezTo>
                    <a:pt x="33177" y="1"/>
                    <a:pt x="32485" y="1665"/>
                    <a:pt x="33457" y="2638"/>
                  </a:cubicBezTo>
                  <a:cubicBezTo>
                    <a:pt x="33771" y="2951"/>
                    <a:pt x="34156" y="3092"/>
                    <a:pt x="34535" y="3092"/>
                  </a:cubicBezTo>
                  <a:cubicBezTo>
                    <a:pt x="35330" y="3092"/>
                    <a:pt x="36094" y="2471"/>
                    <a:pt x="36094" y="1533"/>
                  </a:cubicBezTo>
                  <a:cubicBezTo>
                    <a:pt x="36094" y="693"/>
                    <a:pt x="35402" y="1"/>
                    <a:pt x="34562"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572;p48"/>
            <p:cNvSpPr/>
            <p:nvPr/>
          </p:nvSpPr>
          <p:spPr>
            <a:xfrm>
              <a:off x="3139200" y="4881775"/>
              <a:ext cx="1046575" cy="3725"/>
            </a:xfrm>
            <a:custGeom>
              <a:avLst/>
              <a:gdLst/>
              <a:ahLst/>
              <a:cxnLst/>
              <a:rect l="l" t="t" r="r" b="b"/>
              <a:pathLst>
                <a:path w="41863" h="149" extrusionOk="0">
                  <a:moveTo>
                    <a:pt x="1" y="1"/>
                  </a:moveTo>
                  <a:lnTo>
                    <a:pt x="1" y="149"/>
                  </a:lnTo>
                  <a:lnTo>
                    <a:pt x="41863" y="149"/>
                  </a:lnTo>
                  <a:lnTo>
                    <a:pt x="4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573;p48"/>
            <p:cNvSpPr/>
            <p:nvPr/>
          </p:nvSpPr>
          <p:spPr>
            <a:xfrm>
              <a:off x="3182050" y="4215125"/>
              <a:ext cx="4150" cy="721475"/>
            </a:xfrm>
            <a:custGeom>
              <a:avLst/>
              <a:gdLst/>
              <a:ahLst/>
              <a:cxnLst/>
              <a:rect l="l" t="t" r="r" b="b"/>
              <a:pathLst>
                <a:path w="166" h="28859" extrusionOk="0">
                  <a:moveTo>
                    <a:pt x="1" y="0"/>
                  </a:moveTo>
                  <a:lnTo>
                    <a:pt x="1" y="28859"/>
                  </a:lnTo>
                  <a:lnTo>
                    <a:pt x="166" y="28859"/>
                  </a:lnTo>
                  <a:lnTo>
                    <a:pt x="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574;p48"/>
            <p:cNvSpPr/>
            <p:nvPr/>
          </p:nvSpPr>
          <p:spPr>
            <a:xfrm>
              <a:off x="3293300" y="4966250"/>
              <a:ext cx="22700" cy="34225"/>
            </a:xfrm>
            <a:custGeom>
              <a:avLst/>
              <a:gdLst/>
              <a:ahLst/>
              <a:cxnLst/>
              <a:rect l="l" t="t" r="r" b="b"/>
              <a:pathLst>
                <a:path w="908" h="1369" extrusionOk="0">
                  <a:moveTo>
                    <a:pt x="462" y="132"/>
                  </a:moveTo>
                  <a:cubicBezTo>
                    <a:pt x="545" y="132"/>
                    <a:pt x="627" y="181"/>
                    <a:pt x="660" y="280"/>
                  </a:cubicBezTo>
                  <a:cubicBezTo>
                    <a:pt x="709" y="363"/>
                    <a:pt x="742" y="495"/>
                    <a:pt x="742" y="676"/>
                  </a:cubicBezTo>
                  <a:cubicBezTo>
                    <a:pt x="742" y="857"/>
                    <a:pt x="709" y="1006"/>
                    <a:pt x="660" y="1088"/>
                  </a:cubicBezTo>
                  <a:cubicBezTo>
                    <a:pt x="627" y="1187"/>
                    <a:pt x="545" y="1220"/>
                    <a:pt x="462" y="1220"/>
                  </a:cubicBezTo>
                  <a:cubicBezTo>
                    <a:pt x="363" y="1220"/>
                    <a:pt x="297" y="1187"/>
                    <a:pt x="248" y="1088"/>
                  </a:cubicBezTo>
                  <a:cubicBezTo>
                    <a:pt x="198" y="1006"/>
                    <a:pt x="182" y="857"/>
                    <a:pt x="182" y="676"/>
                  </a:cubicBezTo>
                  <a:cubicBezTo>
                    <a:pt x="182" y="495"/>
                    <a:pt x="198" y="363"/>
                    <a:pt x="248" y="280"/>
                  </a:cubicBezTo>
                  <a:cubicBezTo>
                    <a:pt x="297" y="181"/>
                    <a:pt x="363" y="132"/>
                    <a:pt x="462" y="132"/>
                  </a:cubicBezTo>
                  <a:close/>
                  <a:moveTo>
                    <a:pt x="462" y="0"/>
                  </a:moveTo>
                  <a:cubicBezTo>
                    <a:pt x="314" y="0"/>
                    <a:pt x="198" y="50"/>
                    <a:pt x="116" y="181"/>
                  </a:cubicBezTo>
                  <a:cubicBezTo>
                    <a:pt x="34" y="297"/>
                    <a:pt x="1" y="462"/>
                    <a:pt x="1" y="676"/>
                  </a:cubicBezTo>
                  <a:cubicBezTo>
                    <a:pt x="1" y="907"/>
                    <a:pt x="34" y="1071"/>
                    <a:pt x="116" y="1187"/>
                  </a:cubicBezTo>
                  <a:cubicBezTo>
                    <a:pt x="198" y="1319"/>
                    <a:pt x="314" y="1368"/>
                    <a:pt x="462" y="1368"/>
                  </a:cubicBezTo>
                  <a:cubicBezTo>
                    <a:pt x="610" y="1368"/>
                    <a:pt x="726" y="1319"/>
                    <a:pt x="792" y="1187"/>
                  </a:cubicBezTo>
                  <a:cubicBezTo>
                    <a:pt x="874" y="1071"/>
                    <a:pt x="907" y="907"/>
                    <a:pt x="907" y="676"/>
                  </a:cubicBezTo>
                  <a:cubicBezTo>
                    <a:pt x="907" y="462"/>
                    <a:pt x="874" y="297"/>
                    <a:pt x="792" y="181"/>
                  </a:cubicBezTo>
                  <a:cubicBezTo>
                    <a:pt x="726" y="50"/>
                    <a:pt x="610" y="0"/>
                    <a:pt x="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575;p48"/>
            <p:cNvSpPr/>
            <p:nvPr/>
          </p:nvSpPr>
          <p:spPr>
            <a:xfrm>
              <a:off x="3324200" y="4966650"/>
              <a:ext cx="19800" cy="33400"/>
            </a:xfrm>
            <a:custGeom>
              <a:avLst/>
              <a:gdLst/>
              <a:ahLst/>
              <a:cxnLst/>
              <a:rect l="l" t="t" r="r" b="b"/>
              <a:pathLst>
                <a:path w="792" h="1336" extrusionOk="0">
                  <a:moveTo>
                    <a:pt x="314" y="1"/>
                  </a:moveTo>
                  <a:lnTo>
                    <a:pt x="1" y="67"/>
                  </a:lnTo>
                  <a:lnTo>
                    <a:pt x="1" y="231"/>
                  </a:lnTo>
                  <a:lnTo>
                    <a:pt x="314" y="165"/>
                  </a:lnTo>
                  <a:lnTo>
                    <a:pt x="314" y="1171"/>
                  </a:lnTo>
                  <a:lnTo>
                    <a:pt x="17" y="1171"/>
                  </a:lnTo>
                  <a:lnTo>
                    <a:pt x="17" y="1336"/>
                  </a:lnTo>
                  <a:lnTo>
                    <a:pt x="792" y="1336"/>
                  </a:lnTo>
                  <a:lnTo>
                    <a:pt x="792" y="1171"/>
                  </a:lnTo>
                  <a:lnTo>
                    <a:pt x="495" y="1171"/>
                  </a:lnTo>
                  <a:lnTo>
                    <a:pt x="4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576;p48"/>
            <p:cNvSpPr/>
            <p:nvPr/>
          </p:nvSpPr>
          <p:spPr>
            <a:xfrm>
              <a:off x="3535575" y="4966250"/>
              <a:ext cx="23100" cy="34225"/>
            </a:xfrm>
            <a:custGeom>
              <a:avLst/>
              <a:gdLst/>
              <a:ahLst/>
              <a:cxnLst/>
              <a:rect l="l" t="t" r="r" b="b"/>
              <a:pathLst>
                <a:path w="924" h="1369" extrusionOk="0">
                  <a:moveTo>
                    <a:pt x="462" y="132"/>
                  </a:moveTo>
                  <a:cubicBezTo>
                    <a:pt x="561" y="132"/>
                    <a:pt x="627" y="181"/>
                    <a:pt x="676" y="280"/>
                  </a:cubicBezTo>
                  <a:cubicBezTo>
                    <a:pt x="726" y="363"/>
                    <a:pt x="742" y="495"/>
                    <a:pt x="742" y="676"/>
                  </a:cubicBezTo>
                  <a:cubicBezTo>
                    <a:pt x="742" y="857"/>
                    <a:pt x="726" y="1006"/>
                    <a:pt x="676" y="1088"/>
                  </a:cubicBezTo>
                  <a:cubicBezTo>
                    <a:pt x="627" y="1187"/>
                    <a:pt x="561" y="1220"/>
                    <a:pt x="462" y="1220"/>
                  </a:cubicBezTo>
                  <a:cubicBezTo>
                    <a:pt x="380" y="1220"/>
                    <a:pt x="297" y="1187"/>
                    <a:pt x="248" y="1088"/>
                  </a:cubicBezTo>
                  <a:cubicBezTo>
                    <a:pt x="215" y="1006"/>
                    <a:pt x="182" y="857"/>
                    <a:pt x="182" y="676"/>
                  </a:cubicBezTo>
                  <a:cubicBezTo>
                    <a:pt x="182" y="495"/>
                    <a:pt x="215" y="363"/>
                    <a:pt x="248" y="280"/>
                  </a:cubicBezTo>
                  <a:cubicBezTo>
                    <a:pt x="297" y="181"/>
                    <a:pt x="380" y="132"/>
                    <a:pt x="462" y="132"/>
                  </a:cubicBezTo>
                  <a:close/>
                  <a:moveTo>
                    <a:pt x="462" y="0"/>
                  </a:moveTo>
                  <a:cubicBezTo>
                    <a:pt x="314" y="0"/>
                    <a:pt x="198" y="50"/>
                    <a:pt x="116" y="181"/>
                  </a:cubicBezTo>
                  <a:cubicBezTo>
                    <a:pt x="50" y="297"/>
                    <a:pt x="1" y="462"/>
                    <a:pt x="1" y="676"/>
                  </a:cubicBezTo>
                  <a:cubicBezTo>
                    <a:pt x="1" y="907"/>
                    <a:pt x="50" y="1071"/>
                    <a:pt x="116" y="1187"/>
                  </a:cubicBezTo>
                  <a:cubicBezTo>
                    <a:pt x="198" y="1319"/>
                    <a:pt x="314" y="1368"/>
                    <a:pt x="462" y="1368"/>
                  </a:cubicBezTo>
                  <a:cubicBezTo>
                    <a:pt x="610" y="1368"/>
                    <a:pt x="726" y="1319"/>
                    <a:pt x="808" y="1187"/>
                  </a:cubicBezTo>
                  <a:cubicBezTo>
                    <a:pt x="874" y="1071"/>
                    <a:pt x="924" y="907"/>
                    <a:pt x="924" y="676"/>
                  </a:cubicBezTo>
                  <a:cubicBezTo>
                    <a:pt x="924" y="462"/>
                    <a:pt x="874" y="297"/>
                    <a:pt x="808" y="181"/>
                  </a:cubicBezTo>
                  <a:cubicBezTo>
                    <a:pt x="726" y="50"/>
                    <a:pt x="610" y="0"/>
                    <a:pt x="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577;p48"/>
            <p:cNvSpPr/>
            <p:nvPr/>
          </p:nvSpPr>
          <p:spPr>
            <a:xfrm>
              <a:off x="3564825" y="4966250"/>
              <a:ext cx="21050" cy="33800"/>
            </a:xfrm>
            <a:custGeom>
              <a:avLst/>
              <a:gdLst/>
              <a:ahLst/>
              <a:cxnLst/>
              <a:rect l="l" t="t" r="r" b="b"/>
              <a:pathLst>
                <a:path w="842" h="1352" extrusionOk="0">
                  <a:moveTo>
                    <a:pt x="380" y="0"/>
                  </a:moveTo>
                  <a:cubicBezTo>
                    <a:pt x="330" y="0"/>
                    <a:pt x="281" y="0"/>
                    <a:pt x="215" y="17"/>
                  </a:cubicBezTo>
                  <a:cubicBezTo>
                    <a:pt x="149" y="33"/>
                    <a:pt x="83" y="50"/>
                    <a:pt x="17" y="83"/>
                  </a:cubicBezTo>
                  <a:lnTo>
                    <a:pt x="17" y="264"/>
                  </a:lnTo>
                  <a:cubicBezTo>
                    <a:pt x="83" y="231"/>
                    <a:pt x="149" y="198"/>
                    <a:pt x="215" y="181"/>
                  </a:cubicBezTo>
                  <a:cubicBezTo>
                    <a:pt x="281" y="165"/>
                    <a:pt x="330" y="149"/>
                    <a:pt x="396" y="149"/>
                  </a:cubicBezTo>
                  <a:cubicBezTo>
                    <a:pt x="462" y="149"/>
                    <a:pt x="528" y="165"/>
                    <a:pt x="578" y="214"/>
                  </a:cubicBezTo>
                  <a:cubicBezTo>
                    <a:pt x="627" y="264"/>
                    <a:pt x="660" y="313"/>
                    <a:pt x="660" y="379"/>
                  </a:cubicBezTo>
                  <a:cubicBezTo>
                    <a:pt x="660" y="429"/>
                    <a:pt x="643" y="478"/>
                    <a:pt x="627" y="511"/>
                  </a:cubicBezTo>
                  <a:cubicBezTo>
                    <a:pt x="594" y="561"/>
                    <a:pt x="561" y="610"/>
                    <a:pt x="495" y="676"/>
                  </a:cubicBezTo>
                  <a:cubicBezTo>
                    <a:pt x="479" y="709"/>
                    <a:pt x="396" y="791"/>
                    <a:pt x="281" y="907"/>
                  </a:cubicBezTo>
                  <a:cubicBezTo>
                    <a:pt x="166" y="1022"/>
                    <a:pt x="67" y="1121"/>
                    <a:pt x="1" y="1187"/>
                  </a:cubicBezTo>
                  <a:lnTo>
                    <a:pt x="1" y="1352"/>
                  </a:lnTo>
                  <a:lnTo>
                    <a:pt x="841" y="1352"/>
                  </a:lnTo>
                  <a:lnTo>
                    <a:pt x="841" y="1187"/>
                  </a:lnTo>
                  <a:lnTo>
                    <a:pt x="215" y="1187"/>
                  </a:lnTo>
                  <a:cubicBezTo>
                    <a:pt x="363" y="1038"/>
                    <a:pt x="479" y="940"/>
                    <a:pt x="561" y="857"/>
                  </a:cubicBezTo>
                  <a:cubicBezTo>
                    <a:pt x="627" y="775"/>
                    <a:pt x="676" y="725"/>
                    <a:pt x="693" y="709"/>
                  </a:cubicBezTo>
                  <a:cubicBezTo>
                    <a:pt x="742" y="643"/>
                    <a:pt x="792" y="577"/>
                    <a:pt x="808" y="528"/>
                  </a:cubicBezTo>
                  <a:cubicBezTo>
                    <a:pt x="825" y="478"/>
                    <a:pt x="841" y="429"/>
                    <a:pt x="841" y="379"/>
                  </a:cubicBezTo>
                  <a:cubicBezTo>
                    <a:pt x="841" y="264"/>
                    <a:pt x="792" y="165"/>
                    <a:pt x="709" y="99"/>
                  </a:cubicBezTo>
                  <a:cubicBezTo>
                    <a:pt x="627" y="33"/>
                    <a:pt x="528" y="0"/>
                    <a:pt x="3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578;p48"/>
            <p:cNvSpPr/>
            <p:nvPr/>
          </p:nvSpPr>
          <p:spPr>
            <a:xfrm>
              <a:off x="3778250" y="4966250"/>
              <a:ext cx="22700" cy="34225"/>
            </a:xfrm>
            <a:custGeom>
              <a:avLst/>
              <a:gdLst/>
              <a:ahLst/>
              <a:cxnLst/>
              <a:rect l="l" t="t" r="r" b="b"/>
              <a:pathLst>
                <a:path w="908" h="1369" extrusionOk="0">
                  <a:moveTo>
                    <a:pt x="446" y="132"/>
                  </a:moveTo>
                  <a:cubicBezTo>
                    <a:pt x="545" y="132"/>
                    <a:pt x="611" y="181"/>
                    <a:pt x="660" y="280"/>
                  </a:cubicBezTo>
                  <a:cubicBezTo>
                    <a:pt x="710" y="363"/>
                    <a:pt x="726" y="495"/>
                    <a:pt x="726" y="676"/>
                  </a:cubicBezTo>
                  <a:cubicBezTo>
                    <a:pt x="726" y="857"/>
                    <a:pt x="710" y="1006"/>
                    <a:pt x="660" y="1088"/>
                  </a:cubicBezTo>
                  <a:cubicBezTo>
                    <a:pt x="611" y="1187"/>
                    <a:pt x="545" y="1220"/>
                    <a:pt x="446" y="1220"/>
                  </a:cubicBezTo>
                  <a:cubicBezTo>
                    <a:pt x="364" y="1220"/>
                    <a:pt x="298" y="1187"/>
                    <a:pt x="248" y="1088"/>
                  </a:cubicBezTo>
                  <a:cubicBezTo>
                    <a:pt x="199" y="1006"/>
                    <a:pt x="182" y="857"/>
                    <a:pt x="182" y="676"/>
                  </a:cubicBezTo>
                  <a:cubicBezTo>
                    <a:pt x="182" y="495"/>
                    <a:pt x="199" y="363"/>
                    <a:pt x="248" y="280"/>
                  </a:cubicBezTo>
                  <a:cubicBezTo>
                    <a:pt x="298" y="181"/>
                    <a:pt x="364" y="132"/>
                    <a:pt x="446" y="132"/>
                  </a:cubicBezTo>
                  <a:close/>
                  <a:moveTo>
                    <a:pt x="446" y="0"/>
                  </a:moveTo>
                  <a:cubicBezTo>
                    <a:pt x="298" y="0"/>
                    <a:pt x="199" y="50"/>
                    <a:pt x="116" y="181"/>
                  </a:cubicBezTo>
                  <a:cubicBezTo>
                    <a:pt x="34" y="297"/>
                    <a:pt x="1" y="462"/>
                    <a:pt x="1" y="676"/>
                  </a:cubicBezTo>
                  <a:cubicBezTo>
                    <a:pt x="1" y="907"/>
                    <a:pt x="34" y="1071"/>
                    <a:pt x="116" y="1187"/>
                  </a:cubicBezTo>
                  <a:cubicBezTo>
                    <a:pt x="199" y="1319"/>
                    <a:pt x="298" y="1368"/>
                    <a:pt x="446" y="1368"/>
                  </a:cubicBezTo>
                  <a:cubicBezTo>
                    <a:pt x="594" y="1368"/>
                    <a:pt x="710" y="1319"/>
                    <a:pt x="792" y="1187"/>
                  </a:cubicBezTo>
                  <a:cubicBezTo>
                    <a:pt x="874" y="1071"/>
                    <a:pt x="907" y="907"/>
                    <a:pt x="907" y="676"/>
                  </a:cubicBezTo>
                  <a:cubicBezTo>
                    <a:pt x="907" y="462"/>
                    <a:pt x="874" y="297"/>
                    <a:pt x="792" y="181"/>
                  </a:cubicBezTo>
                  <a:cubicBezTo>
                    <a:pt x="710" y="50"/>
                    <a:pt x="594" y="0"/>
                    <a:pt x="4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579;p48"/>
            <p:cNvSpPr/>
            <p:nvPr/>
          </p:nvSpPr>
          <p:spPr>
            <a:xfrm>
              <a:off x="3807525" y="4966250"/>
              <a:ext cx="21850" cy="34225"/>
            </a:xfrm>
            <a:custGeom>
              <a:avLst/>
              <a:gdLst/>
              <a:ahLst/>
              <a:cxnLst/>
              <a:rect l="l" t="t" r="r" b="b"/>
              <a:pathLst>
                <a:path w="874" h="1369" extrusionOk="0">
                  <a:moveTo>
                    <a:pt x="396" y="0"/>
                  </a:moveTo>
                  <a:cubicBezTo>
                    <a:pt x="346" y="0"/>
                    <a:pt x="280" y="0"/>
                    <a:pt x="231" y="17"/>
                  </a:cubicBezTo>
                  <a:cubicBezTo>
                    <a:pt x="165" y="17"/>
                    <a:pt x="99" y="33"/>
                    <a:pt x="33" y="50"/>
                  </a:cubicBezTo>
                  <a:lnTo>
                    <a:pt x="33" y="214"/>
                  </a:lnTo>
                  <a:cubicBezTo>
                    <a:pt x="99" y="198"/>
                    <a:pt x="165" y="181"/>
                    <a:pt x="231" y="165"/>
                  </a:cubicBezTo>
                  <a:cubicBezTo>
                    <a:pt x="280" y="149"/>
                    <a:pt x="330" y="149"/>
                    <a:pt x="379" y="149"/>
                  </a:cubicBezTo>
                  <a:cubicBezTo>
                    <a:pt x="478" y="149"/>
                    <a:pt x="544" y="165"/>
                    <a:pt x="593" y="198"/>
                  </a:cubicBezTo>
                  <a:cubicBezTo>
                    <a:pt x="643" y="247"/>
                    <a:pt x="659" y="297"/>
                    <a:pt x="659" y="363"/>
                  </a:cubicBezTo>
                  <a:cubicBezTo>
                    <a:pt x="659" y="429"/>
                    <a:pt x="643" y="478"/>
                    <a:pt x="593" y="511"/>
                  </a:cubicBezTo>
                  <a:cubicBezTo>
                    <a:pt x="544" y="544"/>
                    <a:pt x="478" y="561"/>
                    <a:pt x="396" y="561"/>
                  </a:cubicBezTo>
                  <a:lnTo>
                    <a:pt x="231" y="561"/>
                  </a:lnTo>
                  <a:lnTo>
                    <a:pt x="231" y="709"/>
                  </a:lnTo>
                  <a:lnTo>
                    <a:pt x="379" y="709"/>
                  </a:lnTo>
                  <a:cubicBezTo>
                    <a:pt x="478" y="709"/>
                    <a:pt x="560" y="725"/>
                    <a:pt x="610" y="775"/>
                  </a:cubicBezTo>
                  <a:cubicBezTo>
                    <a:pt x="659" y="824"/>
                    <a:pt x="692" y="874"/>
                    <a:pt x="692" y="956"/>
                  </a:cubicBezTo>
                  <a:cubicBezTo>
                    <a:pt x="692" y="1038"/>
                    <a:pt x="659" y="1104"/>
                    <a:pt x="610" y="1154"/>
                  </a:cubicBezTo>
                  <a:cubicBezTo>
                    <a:pt x="544" y="1203"/>
                    <a:pt x="462" y="1220"/>
                    <a:pt x="346" y="1220"/>
                  </a:cubicBezTo>
                  <a:cubicBezTo>
                    <a:pt x="280" y="1220"/>
                    <a:pt x="214" y="1203"/>
                    <a:pt x="165" y="1203"/>
                  </a:cubicBezTo>
                  <a:cubicBezTo>
                    <a:pt x="99" y="1187"/>
                    <a:pt x="50" y="1154"/>
                    <a:pt x="0" y="1137"/>
                  </a:cubicBezTo>
                  <a:lnTo>
                    <a:pt x="0" y="1302"/>
                  </a:lnTo>
                  <a:cubicBezTo>
                    <a:pt x="66" y="1319"/>
                    <a:pt x="115" y="1335"/>
                    <a:pt x="181" y="1352"/>
                  </a:cubicBezTo>
                  <a:cubicBezTo>
                    <a:pt x="247" y="1368"/>
                    <a:pt x="297" y="1368"/>
                    <a:pt x="346" y="1368"/>
                  </a:cubicBezTo>
                  <a:cubicBezTo>
                    <a:pt x="511" y="1368"/>
                    <a:pt x="643" y="1335"/>
                    <a:pt x="742" y="1269"/>
                  </a:cubicBezTo>
                  <a:cubicBezTo>
                    <a:pt x="824" y="1187"/>
                    <a:pt x="874" y="1088"/>
                    <a:pt x="874" y="956"/>
                  </a:cubicBezTo>
                  <a:cubicBezTo>
                    <a:pt x="874" y="874"/>
                    <a:pt x="841" y="808"/>
                    <a:pt x="791" y="742"/>
                  </a:cubicBezTo>
                  <a:cubicBezTo>
                    <a:pt x="742" y="692"/>
                    <a:pt x="676" y="643"/>
                    <a:pt x="593" y="626"/>
                  </a:cubicBezTo>
                  <a:cubicBezTo>
                    <a:pt x="676" y="610"/>
                    <a:pt x="725" y="577"/>
                    <a:pt x="775" y="528"/>
                  </a:cubicBezTo>
                  <a:cubicBezTo>
                    <a:pt x="824" y="478"/>
                    <a:pt x="841" y="412"/>
                    <a:pt x="841" y="346"/>
                  </a:cubicBezTo>
                  <a:cubicBezTo>
                    <a:pt x="841" y="231"/>
                    <a:pt x="791" y="149"/>
                    <a:pt x="725" y="83"/>
                  </a:cubicBezTo>
                  <a:cubicBezTo>
                    <a:pt x="643" y="33"/>
                    <a:pt x="528"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580;p48"/>
            <p:cNvSpPr/>
            <p:nvPr/>
          </p:nvSpPr>
          <p:spPr>
            <a:xfrm>
              <a:off x="4020525" y="4966250"/>
              <a:ext cx="23100" cy="34225"/>
            </a:xfrm>
            <a:custGeom>
              <a:avLst/>
              <a:gdLst/>
              <a:ahLst/>
              <a:cxnLst/>
              <a:rect l="l" t="t" r="r" b="b"/>
              <a:pathLst>
                <a:path w="924" h="1369" extrusionOk="0">
                  <a:moveTo>
                    <a:pt x="462" y="132"/>
                  </a:moveTo>
                  <a:cubicBezTo>
                    <a:pt x="545" y="132"/>
                    <a:pt x="627" y="181"/>
                    <a:pt x="660" y="280"/>
                  </a:cubicBezTo>
                  <a:cubicBezTo>
                    <a:pt x="710" y="363"/>
                    <a:pt x="743" y="495"/>
                    <a:pt x="743" y="676"/>
                  </a:cubicBezTo>
                  <a:cubicBezTo>
                    <a:pt x="743" y="857"/>
                    <a:pt x="710" y="1006"/>
                    <a:pt x="660" y="1088"/>
                  </a:cubicBezTo>
                  <a:cubicBezTo>
                    <a:pt x="627" y="1187"/>
                    <a:pt x="545" y="1220"/>
                    <a:pt x="462" y="1220"/>
                  </a:cubicBezTo>
                  <a:cubicBezTo>
                    <a:pt x="363" y="1220"/>
                    <a:pt x="298" y="1187"/>
                    <a:pt x="248" y="1088"/>
                  </a:cubicBezTo>
                  <a:cubicBezTo>
                    <a:pt x="199" y="1006"/>
                    <a:pt x="182" y="857"/>
                    <a:pt x="182" y="676"/>
                  </a:cubicBezTo>
                  <a:cubicBezTo>
                    <a:pt x="182" y="495"/>
                    <a:pt x="199" y="363"/>
                    <a:pt x="248" y="280"/>
                  </a:cubicBezTo>
                  <a:cubicBezTo>
                    <a:pt x="298" y="181"/>
                    <a:pt x="363" y="132"/>
                    <a:pt x="462" y="132"/>
                  </a:cubicBezTo>
                  <a:close/>
                  <a:moveTo>
                    <a:pt x="462" y="0"/>
                  </a:moveTo>
                  <a:cubicBezTo>
                    <a:pt x="314" y="0"/>
                    <a:pt x="199" y="50"/>
                    <a:pt x="116" y="181"/>
                  </a:cubicBezTo>
                  <a:cubicBezTo>
                    <a:pt x="34" y="297"/>
                    <a:pt x="1" y="462"/>
                    <a:pt x="1" y="676"/>
                  </a:cubicBezTo>
                  <a:cubicBezTo>
                    <a:pt x="1" y="907"/>
                    <a:pt x="34" y="1071"/>
                    <a:pt x="116" y="1187"/>
                  </a:cubicBezTo>
                  <a:cubicBezTo>
                    <a:pt x="199" y="1319"/>
                    <a:pt x="314" y="1368"/>
                    <a:pt x="462" y="1368"/>
                  </a:cubicBezTo>
                  <a:cubicBezTo>
                    <a:pt x="611" y="1368"/>
                    <a:pt x="726" y="1319"/>
                    <a:pt x="792" y="1187"/>
                  </a:cubicBezTo>
                  <a:cubicBezTo>
                    <a:pt x="874" y="1071"/>
                    <a:pt x="924" y="907"/>
                    <a:pt x="924" y="676"/>
                  </a:cubicBezTo>
                  <a:cubicBezTo>
                    <a:pt x="924" y="462"/>
                    <a:pt x="874" y="297"/>
                    <a:pt x="792" y="181"/>
                  </a:cubicBezTo>
                  <a:cubicBezTo>
                    <a:pt x="726" y="50"/>
                    <a:pt x="611" y="0"/>
                    <a:pt x="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581;p48"/>
            <p:cNvSpPr/>
            <p:nvPr/>
          </p:nvSpPr>
          <p:spPr>
            <a:xfrm>
              <a:off x="4048550" y="4966650"/>
              <a:ext cx="24325" cy="33400"/>
            </a:xfrm>
            <a:custGeom>
              <a:avLst/>
              <a:gdLst/>
              <a:ahLst/>
              <a:cxnLst/>
              <a:rect l="l" t="t" r="r" b="b"/>
              <a:pathLst>
                <a:path w="973" h="1336" extrusionOk="0">
                  <a:moveTo>
                    <a:pt x="594" y="165"/>
                  </a:moveTo>
                  <a:lnTo>
                    <a:pt x="594" y="874"/>
                  </a:lnTo>
                  <a:lnTo>
                    <a:pt x="149" y="874"/>
                  </a:lnTo>
                  <a:lnTo>
                    <a:pt x="594" y="165"/>
                  </a:lnTo>
                  <a:close/>
                  <a:moveTo>
                    <a:pt x="561" y="1"/>
                  </a:moveTo>
                  <a:lnTo>
                    <a:pt x="1" y="841"/>
                  </a:lnTo>
                  <a:lnTo>
                    <a:pt x="1" y="1022"/>
                  </a:lnTo>
                  <a:lnTo>
                    <a:pt x="594" y="1022"/>
                  </a:lnTo>
                  <a:lnTo>
                    <a:pt x="594" y="1336"/>
                  </a:lnTo>
                  <a:lnTo>
                    <a:pt x="775" y="1336"/>
                  </a:lnTo>
                  <a:lnTo>
                    <a:pt x="775" y="1022"/>
                  </a:lnTo>
                  <a:lnTo>
                    <a:pt x="973" y="1022"/>
                  </a:lnTo>
                  <a:lnTo>
                    <a:pt x="973" y="874"/>
                  </a:lnTo>
                  <a:lnTo>
                    <a:pt x="775" y="874"/>
                  </a:lnTo>
                  <a:lnTo>
                    <a:pt x="7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sp>
        <p:nvSpPr>
          <p:cNvPr id="6" name="Titre 5"/>
          <p:cNvSpPr>
            <a:spLocks noGrp="1"/>
          </p:cNvSpPr>
          <p:nvPr>
            <p:ph type="ctrTitle"/>
          </p:nvPr>
        </p:nvSpPr>
        <p:spPr>
          <a:xfrm>
            <a:off x="618824" y="357809"/>
            <a:ext cx="6656619" cy="631666"/>
          </a:xfrm>
        </p:spPr>
        <p:txBody>
          <a:bodyPr>
            <a:normAutofit fontScale="90000"/>
          </a:bodyPr>
          <a:lstStyle/>
          <a:p>
            <a:pPr indent="449580">
              <a:lnSpc>
                <a:spcPct val="107000"/>
              </a:lnSpc>
              <a:spcAft>
                <a:spcPts val="800"/>
              </a:spcAft>
            </a:pPr>
            <a:r>
              <a:rPr lang="fr-FR" sz="1600" dirty="0" smtClean="0">
                <a:latin typeface="Maven Pro" panose="020B0604020202020204" charset="0"/>
                <a:ea typeface="Calibri" panose="020F0502020204030204" pitchFamily="34" charset="0"/>
                <a:cs typeface="Times New Roman" panose="02020603050405020304" pitchFamily="18" charset="0"/>
              </a:rPr>
              <a:t>2</a:t>
            </a:r>
            <a:r>
              <a:rPr lang="fr-FR" sz="1600" dirty="0">
                <a:latin typeface="Maven Pro" panose="020B0604020202020204" charset="0"/>
                <a:ea typeface="Calibri" panose="020F0502020204030204" pitchFamily="34" charset="0"/>
                <a:cs typeface="Times New Roman" panose="02020603050405020304" pitchFamily="18" charset="0"/>
              </a:rPr>
              <a:t>. Proportion des ventes d’appartements par le nombre de pièces ?</a:t>
            </a:r>
            <a:r>
              <a:rPr lang="fr-FR" sz="1200" dirty="0">
                <a:latin typeface="Maven Pro" panose="020B0604020202020204" charset="0"/>
                <a:ea typeface="Calibri" panose="020F0502020204030204" pitchFamily="34" charset="0"/>
                <a:cs typeface="Times New Roman" panose="02020603050405020304" pitchFamily="18" charset="0"/>
              </a:rPr>
              <a:t/>
            </a:r>
            <a:br>
              <a:rPr lang="fr-FR" sz="1200" dirty="0">
                <a:latin typeface="Maven Pro" panose="020B0604020202020204" charset="0"/>
                <a:ea typeface="Calibri" panose="020F0502020204030204" pitchFamily="34" charset="0"/>
                <a:cs typeface="Times New Roman" panose="02020603050405020304" pitchFamily="18" charset="0"/>
              </a:rPr>
            </a:br>
            <a:endParaRPr lang="fr-FR" sz="1100" dirty="0">
              <a:latin typeface="Maven Pro" panose="020B0604020202020204" charset="0"/>
            </a:endParaRPr>
          </a:p>
        </p:txBody>
      </p:sp>
      <p:sp>
        <p:nvSpPr>
          <p:cNvPr id="9" name="Rectangle 8"/>
          <p:cNvSpPr/>
          <p:nvPr/>
        </p:nvSpPr>
        <p:spPr>
          <a:xfrm>
            <a:off x="420981" y="989475"/>
            <a:ext cx="7464287" cy="3308598"/>
          </a:xfrm>
          <a:prstGeom prst="rect">
            <a:avLst/>
          </a:prstGeom>
        </p:spPr>
        <p:txBody>
          <a:bodyPr wrap="square" anchor="ctr">
            <a:spAutoFit/>
          </a:bodyPr>
          <a:lstStyle/>
          <a:p>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SELECT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type_bien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 </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nb_piece_princ</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66D9EF"/>
                </a:solidFill>
                <a:latin typeface="Consolas" panose="020B0609020204030204" pitchFamily="49" charset="0"/>
                <a:ea typeface="Times New Roman" panose="02020603050405020304" pitchFamily="18" charset="0"/>
                <a:cs typeface="Times New Roman" panose="02020603050405020304" pitchFamily="18" charset="0"/>
              </a:rPr>
              <a:t>COUNT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type_bien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100</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SELECT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66D9EF"/>
                </a:solidFill>
                <a:latin typeface="Consolas" panose="020B0609020204030204" pitchFamily="49" charset="0"/>
                <a:ea typeface="Times New Roman" panose="02020603050405020304" pitchFamily="18" charset="0"/>
                <a:cs typeface="Times New Roman" panose="02020603050405020304" pitchFamily="18" charset="0"/>
              </a:rPr>
              <a:t>COUNT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FROM</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AS</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proportion_vente</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FROM</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WHERE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type_bien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'Appartement'</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GROUP BY</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nb_piece_princ</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ORDER BY</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nb_piece_princ</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DESC</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endParaRPr lang="fr-FR" sz="1000" dirty="0" smtClean="0">
              <a:latin typeface="Consolas" panose="020B0609020204030204" pitchFamily="49" charset="0"/>
              <a:ea typeface="Times New Roman" panose="02020603050405020304" pitchFamily="18" charset="0"/>
              <a:cs typeface="Times New Roman" panose="02020603050405020304" pitchFamily="18" charset="0"/>
            </a:endParaRPr>
          </a:p>
          <a:p>
            <a:r>
              <a:rPr lang="fr-FR" sz="1100" dirty="0" smtClean="0">
                <a:solidFill>
                  <a:srgbClr val="88846F"/>
                </a:solidFill>
                <a:latin typeface="Poppins" panose="00000500000000000000" pitchFamily="2" charset="0"/>
                <a:ea typeface="Times New Roman" panose="02020603050405020304" pitchFamily="18" charset="0"/>
                <a:cs typeface="Poppins" panose="00000500000000000000" pitchFamily="2" charset="0"/>
              </a:rPr>
              <a:t>-- Les appartements les plus recherchés sont les 2 pièces </a:t>
            </a:r>
          </a:p>
          <a:p>
            <a:r>
              <a:rPr lang="fr-FR" sz="1100" dirty="0" smtClean="0">
                <a:solidFill>
                  <a:srgbClr val="88846F"/>
                </a:solidFill>
                <a:latin typeface="Poppins" panose="00000500000000000000" pitchFamily="2" charset="0"/>
                <a:ea typeface="Times New Roman" panose="02020603050405020304" pitchFamily="18" charset="0"/>
                <a:cs typeface="Poppins" panose="00000500000000000000" pitchFamily="2" charset="0"/>
              </a:rPr>
              <a:t>puis les 3, 1 et enfin 4 pièces. </a:t>
            </a:r>
          </a:p>
          <a:p>
            <a:r>
              <a:rPr lang="fr-FR" sz="1100" dirty="0" smtClean="0">
                <a:solidFill>
                  <a:srgbClr val="88846F"/>
                </a:solidFill>
                <a:latin typeface="Poppins" panose="00000500000000000000" pitchFamily="2" charset="0"/>
                <a:ea typeface="Times New Roman" panose="02020603050405020304" pitchFamily="18" charset="0"/>
                <a:cs typeface="Poppins" panose="00000500000000000000" pitchFamily="2" charset="0"/>
              </a:rPr>
              <a:t>De nombreux couples vivent en appartement 2 pièces ; </a:t>
            </a:r>
          </a:p>
          <a:p>
            <a:r>
              <a:rPr lang="fr-FR" sz="1100" dirty="0" smtClean="0">
                <a:solidFill>
                  <a:srgbClr val="88846F"/>
                </a:solidFill>
                <a:latin typeface="Poppins" panose="00000500000000000000" pitchFamily="2" charset="0"/>
                <a:ea typeface="Times New Roman" panose="02020603050405020304" pitchFamily="18" charset="0"/>
                <a:cs typeface="Poppins" panose="00000500000000000000" pitchFamily="2" charset="0"/>
              </a:rPr>
              <a:t>les jeunes parents recherchent une 3</a:t>
            </a:r>
            <a:r>
              <a:rPr lang="fr-FR" sz="1100" baseline="30000" dirty="0" smtClean="0">
                <a:solidFill>
                  <a:srgbClr val="88846F"/>
                </a:solidFill>
                <a:latin typeface="Poppins" panose="00000500000000000000" pitchFamily="2" charset="0"/>
                <a:ea typeface="Times New Roman" panose="02020603050405020304" pitchFamily="18" charset="0"/>
                <a:cs typeface="Poppins" panose="00000500000000000000" pitchFamily="2" charset="0"/>
              </a:rPr>
              <a:t>ème</a:t>
            </a:r>
            <a:r>
              <a:rPr lang="fr-FR" sz="1100" dirty="0" smtClean="0">
                <a:solidFill>
                  <a:srgbClr val="88846F"/>
                </a:solidFill>
                <a:latin typeface="Poppins" panose="00000500000000000000" pitchFamily="2" charset="0"/>
                <a:ea typeface="Times New Roman" panose="02020603050405020304" pitchFamily="18" charset="0"/>
                <a:cs typeface="Poppins" panose="00000500000000000000" pitchFamily="2" charset="0"/>
              </a:rPr>
              <a:t> pièce pour leur enfant ; </a:t>
            </a:r>
          </a:p>
          <a:p>
            <a:r>
              <a:rPr lang="fr-FR" sz="1100" dirty="0" smtClean="0">
                <a:solidFill>
                  <a:srgbClr val="88846F"/>
                </a:solidFill>
                <a:latin typeface="Poppins" panose="00000500000000000000" pitchFamily="2" charset="0"/>
                <a:ea typeface="Times New Roman" panose="02020603050405020304" pitchFamily="18" charset="0"/>
                <a:cs typeface="Poppins" panose="00000500000000000000" pitchFamily="2" charset="0"/>
              </a:rPr>
              <a:t>beaucoup de célibataires et d’étudiants (appartement acheté </a:t>
            </a:r>
          </a:p>
          <a:p>
            <a:r>
              <a:rPr lang="fr-FR" sz="1100" dirty="0" smtClean="0">
                <a:solidFill>
                  <a:srgbClr val="88846F"/>
                </a:solidFill>
                <a:latin typeface="Poppins" panose="00000500000000000000" pitchFamily="2" charset="0"/>
                <a:ea typeface="Times New Roman" panose="02020603050405020304" pitchFamily="18" charset="0"/>
                <a:cs typeface="Poppins" panose="00000500000000000000" pitchFamily="2" charset="0"/>
              </a:rPr>
              <a:t>par les parents ou pour être loué) n’ont besoin ou n’ont les </a:t>
            </a:r>
          </a:p>
          <a:p>
            <a:r>
              <a:rPr lang="fr-FR" sz="1100" dirty="0" smtClean="0">
                <a:solidFill>
                  <a:srgbClr val="88846F"/>
                </a:solidFill>
                <a:latin typeface="Poppins" panose="00000500000000000000" pitchFamily="2" charset="0"/>
                <a:ea typeface="Times New Roman" panose="02020603050405020304" pitchFamily="18" charset="0"/>
                <a:cs typeface="Poppins" panose="00000500000000000000" pitchFamily="2" charset="0"/>
              </a:rPr>
              <a:t>moyens que pour 1 pièce ; </a:t>
            </a:r>
          </a:p>
          <a:p>
            <a:r>
              <a:rPr lang="fr-FR" sz="1100" dirty="0" smtClean="0">
                <a:solidFill>
                  <a:srgbClr val="88846F"/>
                </a:solidFill>
                <a:latin typeface="Poppins" panose="00000500000000000000" pitchFamily="2" charset="0"/>
                <a:ea typeface="Times New Roman" panose="02020603050405020304" pitchFamily="18" charset="0"/>
                <a:cs typeface="Poppins" panose="00000500000000000000" pitchFamily="2" charset="0"/>
              </a:rPr>
              <a:t>les 4 pièces et + sont le plus souvent en ligne de mire </a:t>
            </a:r>
          </a:p>
          <a:p>
            <a:r>
              <a:rPr lang="fr-FR" sz="1100" dirty="0" smtClean="0">
                <a:solidFill>
                  <a:srgbClr val="88846F"/>
                </a:solidFill>
                <a:latin typeface="Poppins" panose="00000500000000000000" pitchFamily="2" charset="0"/>
                <a:ea typeface="Times New Roman" panose="02020603050405020304" pitchFamily="18" charset="0"/>
                <a:cs typeface="Poppins" panose="00000500000000000000" pitchFamily="2" charset="0"/>
              </a:rPr>
              <a:t>des familles nombreuses et\ou plus aisées.</a:t>
            </a:r>
            <a:r>
              <a:rPr lang="fr-FR" sz="1000" dirty="0" smtClean="0">
                <a:latin typeface="Consolas" panose="020B0609020204030204" pitchFamily="49" charset="0"/>
                <a:ea typeface="Calibri" panose="020F0502020204030204" pitchFamily="34" charset="0"/>
                <a:cs typeface="Times New Roman" panose="02020603050405020304" pitchFamily="18" charset="0"/>
              </a:rPr>
              <a:t/>
            </a:r>
            <a:br>
              <a:rPr lang="fr-FR" sz="1000" dirty="0" smtClean="0">
                <a:latin typeface="Consolas" panose="020B0609020204030204" pitchFamily="49" charset="0"/>
                <a:ea typeface="Calibri" panose="020F0502020204030204" pitchFamily="34" charset="0"/>
                <a:cs typeface="Times New Roman" panose="02020603050405020304" pitchFamily="18" charset="0"/>
              </a:rPr>
            </a:br>
            <a:endParaRPr lang="fr-FR" sz="1000" dirty="0">
              <a:latin typeface="Consolas" panose="020B0609020204030204" pitchFamily="49" charset="0"/>
            </a:endParaRPr>
          </a:p>
        </p:txBody>
      </p:sp>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2947" y="1749242"/>
            <a:ext cx="2824992" cy="3180497"/>
          </a:xfrm>
          <a:prstGeom prst="rect">
            <a:avLst/>
          </a:prstGeom>
        </p:spPr>
      </p:pic>
    </p:spTree>
    <p:extLst>
      <p:ext uri="{BB962C8B-B14F-4D97-AF65-F5344CB8AC3E}">
        <p14:creationId xmlns:p14="http://schemas.microsoft.com/office/powerpoint/2010/main" val="1110636600"/>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a:xfrm>
            <a:off x="496255" y="1038800"/>
            <a:ext cx="5427467" cy="2494561"/>
          </a:xfrm>
        </p:spPr>
        <p:txBody>
          <a:bodyPr/>
          <a:lstStyle/>
          <a:p>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SELECT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66D9EF"/>
                </a:solidFill>
                <a:latin typeface="Consolas" panose="020B0609020204030204" pitchFamily="49" charset="0"/>
                <a:ea typeface="Times New Roman" panose="02020603050405020304" pitchFamily="18" charset="0"/>
                <a:cs typeface="Times New Roman" panose="02020603050405020304" pitchFamily="18" charset="0"/>
              </a:rPr>
              <a:t>CONCAT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nom_departement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"_", "(", </a:t>
            </a:r>
            <a:r>
              <a:rPr lang="fr-FR" sz="1000" dirty="0" err="1">
                <a:solidFill>
                  <a:srgbClr val="E6DB74"/>
                </a:solidFill>
                <a:latin typeface="Consolas" panose="020B0609020204030204" pitchFamily="49" charset="0"/>
                <a:ea typeface="Times New Roman" panose="02020603050405020304" pitchFamily="18" charset="0"/>
                <a:cs typeface="Times New Roman" panose="02020603050405020304" pitchFamily="18" charset="0"/>
              </a:rPr>
              <a:t>code_departement</a:t>
            </a:r>
            <a:r>
              <a:rPr lang="fr-FR" sz="10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AS</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departement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66D9EF"/>
                </a:solidFill>
                <a:latin typeface="Consolas" panose="020B0609020204030204" pitchFamily="49" charset="0"/>
                <a:ea typeface="Times New Roman" panose="02020603050405020304" pitchFamily="18" charset="0"/>
                <a:cs typeface="Times New Roman" panose="02020603050405020304" pitchFamily="18" charset="0"/>
              </a:rPr>
              <a:t>ROUND</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66D9EF"/>
                </a:solidFill>
                <a:latin typeface="Consolas" panose="020B0609020204030204" pitchFamily="49" charset="0"/>
                <a:ea typeface="Times New Roman" panose="02020603050405020304" pitchFamily="18" charset="0"/>
                <a:cs typeface="Times New Roman" panose="02020603050405020304" pitchFamily="18" charset="0"/>
              </a:rPr>
              <a:t>AVG</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valeur_fonciere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surf_carre</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AS</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prix_m2</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FROM</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vente</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JOIN bien</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vente</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bien_id</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JOIN cadastre</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cadastre_id</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cadastre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JOIN commune</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cadastre</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commune_id</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commune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JOIN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departement</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commune</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departement_id</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departement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GROUP BY</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code_departement</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ORDER BY</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prix_m2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DESC</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LIMIT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10</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endParaRPr lang="fr-FR" sz="1000" dirty="0">
              <a:latin typeface="Consolas" panose="020B0609020204030204" pitchFamily="49" charset="0"/>
            </a:endParaRPr>
          </a:p>
        </p:txBody>
      </p:sp>
      <p:sp>
        <p:nvSpPr>
          <p:cNvPr id="5" name="Sous-titre 4"/>
          <p:cNvSpPr>
            <a:spLocks noGrp="1"/>
          </p:cNvSpPr>
          <p:nvPr>
            <p:ph type="subTitle" idx="1"/>
          </p:nvPr>
        </p:nvSpPr>
        <p:spPr>
          <a:xfrm>
            <a:off x="496255" y="3533361"/>
            <a:ext cx="5079598" cy="507485"/>
          </a:xfrm>
        </p:spPr>
        <p:txBody>
          <a:bodyPr/>
          <a:lstStyle/>
          <a:p>
            <a:r>
              <a:rPr lang="fr-FR" sz="1100" dirty="0">
                <a:solidFill>
                  <a:srgbClr val="88846F"/>
                </a:solidFill>
                <a:latin typeface="Poppins" panose="00000500000000000000" pitchFamily="2" charset="0"/>
                <a:ea typeface="Times New Roman" panose="02020603050405020304" pitchFamily="18" charset="0"/>
                <a:cs typeface="Poppins" panose="00000500000000000000" pitchFamily="2" charset="0"/>
              </a:rPr>
              <a:t>-- On compte 60% des départements où le prix du mètre carré est le plus élevé en Île de France.</a:t>
            </a:r>
            <a:endParaRPr lang="fr-FR" sz="1100" dirty="0">
              <a:latin typeface="Poppins" panose="00000500000000000000" pitchFamily="2" charset="0"/>
              <a:ea typeface="Calibri" panose="020F0502020204030204" pitchFamily="34" charset="0"/>
              <a:cs typeface="Poppins" panose="00000500000000000000" pitchFamily="2" charset="0"/>
            </a:endParaRPr>
          </a:p>
          <a:p>
            <a:endParaRPr lang="fr-FR" dirty="0"/>
          </a:p>
        </p:txBody>
      </p:sp>
      <p:sp>
        <p:nvSpPr>
          <p:cNvPr id="8" name="Titre 7"/>
          <p:cNvSpPr>
            <a:spLocks noGrp="1"/>
          </p:cNvSpPr>
          <p:nvPr>
            <p:ph type="ctrTitle" idx="4"/>
          </p:nvPr>
        </p:nvSpPr>
        <p:spPr>
          <a:xfrm>
            <a:off x="496255" y="405200"/>
            <a:ext cx="6179540" cy="633600"/>
          </a:xfrm>
        </p:spPr>
        <p:txBody>
          <a:bodyPr/>
          <a:lstStyle/>
          <a:p>
            <a:r>
              <a:rPr lang="fr-FR" sz="1400" dirty="0">
                <a:latin typeface="Maven Pro" panose="020B0604020202020204" charset="0"/>
              </a:rPr>
              <a:t/>
            </a:r>
            <a:br>
              <a:rPr lang="fr-FR" sz="1400" dirty="0">
                <a:latin typeface="Maven Pro" panose="020B0604020202020204" charset="0"/>
              </a:rPr>
            </a:br>
            <a:r>
              <a:rPr lang="fr-FR" sz="1400" dirty="0">
                <a:latin typeface="Maven Pro" panose="020B0604020202020204" charset="0"/>
              </a:rPr>
              <a:t>3. Liste des 10 départements où le prix du mètre carré est le plus élevé ?</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795" y="966550"/>
            <a:ext cx="2020866" cy="3074296"/>
          </a:xfrm>
          <a:prstGeom prst="rect">
            <a:avLst/>
          </a:prstGeom>
        </p:spPr>
      </p:pic>
    </p:spTree>
    <p:extLst>
      <p:ext uri="{BB962C8B-B14F-4D97-AF65-F5344CB8AC3E}">
        <p14:creationId xmlns:p14="http://schemas.microsoft.com/office/powerpoint/2010/main" val="30536332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a:xfrm>
            <a:off x="496255" y="1038800"/>
            <a:ext cx="5487102" cy="2514439"/>
          </a:xfrm>
        </p:spPr>
        <p:txBody>
          <a:bodyPr/>
          <a:lstStyle/>
          <a:p>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SELECT</a:t>
            </a:r>
            <a:r>
              <a:rPr lang="fr-FR" sz="1050" dirty="0">
                <a:latin typeface="Calibri" panose="020F0502020204030204" pitchFamily="34" charset="0"/>
                <a:ea typeface="Calibri" panose="020F0502020204030204" pitchFamily="34" charset="0"/>
                <a:cs typeface="Times New Roman" panose="02020603050405020304" pitchFamily="18" charset="0"/>
              </a:rPr>
              <a:t/>
            </a:r>
            <a:br>
              <a:rPr lang="fr-FR" sz="1050" dirty="0">
                <a:latin typeface="Calibri" panose="020F0502020204030204" pitchFamily="34"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type_bien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50" dirty="0">
                <a:latin typeface="Calibri" panose="020F0502020204030204" pitchFamily="34" charset="0"/>
                <a:ea typeface="Calibri" panose="020F0502020204030204" pitchFamily="34" charset="0"/>
                <a:cs typeface="Times New Roman" panose="02020603050405020304" pitchFamily="18" charset="0"/>
              </a:rPr>
              <a:t/>
            </a:r>
            <a:br>
              <a:rPr lang="fr-FR" sz="1050" dirty="0">
                <a:latin typeface="Calibri" panose="020F0502020204030204" pitchFamily="34"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code_departement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AS</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ile_de_france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50" dirty="0">
                <a:latin typeface="Calibri" panose="020F0502020204030204" pitchFamily="34" charset="0"/>
                <a:ea typeface="Calibri" panose="020F0502020204030204" pitchFamily="34" charset="0"/>
                <a:cs typeface="Times New Roman" panose="02020603050405020304" pitchFamily="18" charset="0"/>
              </a:rPr>
              <a:t/>
            </a:r>
            <a:br>
              <a:rPr lang="fr-FR" sz="1050" dirty="0">
                <a:latin typeface="Calibri" panose="020F0502020204030204" pitchFamily="34"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66D9EF"/>
                </a:solidFill>
                <a:latin typeface="Consolas" panose="020B0609020204030204" pitchFamily="49" charset="0"/>
                <a:ea typeface="Times New Roman" panose="02020603050405020304" pitchFamily="18" charset="0"/>
                <a:cs typeface="Times New Roman" panose="02020603050405020304" pitchFamily="18" charset="0"/>
              </a:rPr>
              <a:t>ROUND</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66D9EF"/>
                </a:solidFill>
                <a:latin typeface="Consolas" panose="020B0609020204030204" pitchFamily="49" charset="0"/>
                <a:ea typeface="Times New Roman" panose="02020603050405020304" pitchFamily="18" charset="0"/>
                <a:cs typeface="Times New Roman" panose="02020603050405020304" pitchFamily="18" charset="0"/>
              </a:rPr>
              <a:t>AVG</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valeur_fonciere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surf_carre</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AS</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prix_m2</a:t>
            </a:r>
            <a:r>
              <a:rPr lang="fr-FR" sz="1050" dirty="0">
                <a:latin typeface="Calibri" panose="020F0502020204030204" pitchFamily="34" charset="0"/>
                <a:ea typeface="Calibri" panose="020F0502020204030204" pitchFamily="34" charset="0"/>
                <a:cs typeface="Times New Roman" panose="02020603050405020304" pitchFamily="18" charset="0"/>
              </a:rPr>
              <a:t/>
            </a:r>
            <a:br>
              <a:rPr lang="fr-FR" sz="1050" dirty="0">
                <a:latin typeface="Calibri" panose="020F0502020204030204" pitchFamily="34" charset="0"/>
                <a:ea typeface="Calibri" panose="020F0502020204030204" pitchFamily="34" charset="0"/>
                <a:cs typeface="Times New Roman" panose="02020603050405020304" pitchFamily="18" charset="0"/>
              </a:rPr>
            </a:b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FROM</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vente</a:t>
            </a:r>
            <a:r>
              <a:rPr lang="fr-FR" sz="1050" dirty="0">
                <a:latin typeface="Calibri" panose="020F0502020204030204" pitchFamily="34" charset="0"/>
                <a:ea typeface="Calibri" panose="020F0502020204030204" pitchFamily="34" charset="0"/>
                <a:cs typeface="Times New Roman" panose="02020603050405020304" pitchFamily="18" charset="0"/>
              </a:rPr>
              <a:t/>
            </a:r>
            <a:br>
              <a:rPr lang="fr-FR" sz="1050" dirty="0">
                <a:latin typeface="Calibri" panose="020F0502020204030204" pitchFamily="34"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JOIN bien</a:t>
            </a:r>
            <a:r>
              <a:rPr lang="fr-FR" sz="1050" dirty="0">
                <a:latin typeface="Calibri" panose="020F0502020204030204" pitchFamily="34" charset="0"/>
                <a:ea typeface="Calibri" panose="020F0502020204030204" pitchFamily="34" charset="0"/>
                <a:cs typeface="Times New Roman" panose="02020603050405020304" pitchFamily="18" charset="0"/>
              </a:rPr>
              <a:t/>
            </a:r>
            <a:br>
              <a:rPr lang="fr-FR" sz="1050" dirty="0">
                <a:latin typeface="Calibri" panose="020F0502020204030204" pitchFamily="34"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vente</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bien_id</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1050" dirty="0">
                <a:latin typeface="Calibri" panose="020F0502020204030204" pitchFamily="34" charset="0"/>
                <a:ea typeface="Calibri" panose="020F0502020204030204" pitchFamily="34" charset="0"/>
                <a:cs typeface="Times New Roman" panose="02020603050405020304" pitchFamily="18" charset="0"/>
              </a:rPr>
              <a:t/>
            </a:r>
            <a:br>
              <a:rPr lang="fr-FR" sz="1050" dirty="0">
                <a:latin typeface="Calibri" panose="020F0502020204030204" pitchFamily="34"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JOIN cadastre</a:t>
            </a:r>
            <a:r>
              <a:rPr lang="fr-FR" sz="1050" dirty="0">
                <a:latin typeface="Calibri" panose="020F0502020204030204" pitchFamily="34" charset="0"/>
                <a:ea typeface="Calibri" panose="020F0502020204030204" pitchFamily="34" charset="0"/>
                <a:cs typeface="Times New Roman" panose="02020603050405020304" pitchFamily="18" charset="0"/>
              </a:rPr>
              <a:t/>
            </a:r>
            <a:br>
              <a:rPr lang="fr-FR" sz="1050" dirty="0">
                <a:latin typeface="Calibri" panose="020F0502020204030204" pitchFamily="34"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cadastre_id</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cadastre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1050" dirty="0">
                <a:latin typeface="Calibri" panose="020F0502020204030204" pitchFamily="34" charset="0"/>
                <a:ea typeface="Calibri" panose="020F0502020204030204" pitchFamily="34" charset="0"/>
                <a:cs typeface="Times New Roman" panose="02020603050405020304" pitchFamily="18" charset="0"/>
              </a:rPr>
              <a:t/>
            </a:r>
            <a:br>
              <a:rPr lang="fr-FR" sz="1050" dirty="0">
                <a:latin typeface="Calibri" panose="020F0502020204030204" pitchFamily="34"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JOIN commune</a:t>
            </a:r>
            <a:r>
              <a:rPr lang="fr-FR" sz="1050" dirty="0">
                <a:latin typeface="Calibri" panose="020F0502020204030204" pitchFamily="34" charset="0"/>
                <a:ea typeface="Calibri" panose="020F0502020204030204" pitchFamily="34" charset="0"/>
                <a:cs typeface="Times New Roman" panose="02020603050405020304" pitchFamily="18" charset="0"/>
              </a:rPr>
              <a:t/>
            </a:r>
            <a:br>
              <a:rPr lang="fr-FR" sz="1050" dirty="0">
                <a:latin typeface="Calibri" panose="020F0502020204030204" pitchFamily="34"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cadastre</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commune_id</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commune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1050" dirty="0">
                <a:latin typeface="Calibri" panose="020F0502020204030204" pitchFamily="34" charset="0"/>
                <a:ea typeface="Calibri" panose="020F0502020204030204" pitchFamily="34" charset="0"/>
                <a:cs typeface="Times New Roman" panose="02020603050405020304" pitchFamily="18" charset="0"/>
              </a:rPr>
              <a:t/>
            </a:r>
            <a:br>
              <a:rPr lang="fr-FR" sz="1050" dirty="0">
                <a:latin typeface="Calibri" panose="020F0502020204030204" pitchFamily="34"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JOIN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departement</a:t>
            </a:r>
            <a:r>
              <a:rPr lang="fr-FR" sz="1050" dirty="0">
                <a:latin typeface="Calibri" panose="020F0502020204030204" pitchFamily="34" charset="0"/>
                <a:ea typeface="Calibri" panose="020F0502020204030204" pitchFamily="34" charset="0"/>
                <a:cs typeface="Times New Roman" panose="02020603050405020304" pitchFamily="18" charset="0"/>
              </a:rPr>
              <a:t/>
            </a:r>
            <a:br>
              <a:rPr lang="fr-FR" sz="1050" dirty="0">
                <a:latin typeface="Calibri" panose="020F0502020204030204" pitchFamily="34"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commune</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departement_id</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departement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1050" dirty="0">
                <a:latin typeface="Calibri" panose="020F0502020204030204" pitchFamily="34" charset="0"/>
                <a:ea typeface="Calibri" panose="020F0502020204030204" pitchFamily="34" charset="0"/>
                <a:cs typeface="Times New Roman" panose="02020603050405020304" pitchFamily="18" charset="0"/>
              </a:rPr>
              <a:t/>
            </a:r>
            <a:br>
              <a:rPr lang="fr-FR" sz="1050" dirty="0">
                <a:latin typeface="Calibri" panose="020F0502020204030204" pitchFamily="34" charset="0"/>
                <a:ea typeface="Calibri" panose="020F0502020204030204" pitchFamily="34" charset="0"/>
                <a:cs typeface="Times New Roman" panose="02020603050405020304" pitchFamily="18" charset="0"/>
              </a:rPr>
            </a:b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WHERE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code_departement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IN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75</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77</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78</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91</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92</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93</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94</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95</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50" dirty="0">
                <a:latin typeface="Calibri" panose="020F0502020204030204" pitchFamily="34" charset="0"/>
                <a:ea typeface="Calibri" panose="020F0502020204030204" pitchFamily="34" charset="0"/>
                <a:cs typeface="Times New Roman" panose="02020603050405020304" pitchFamily="18" charset="0"/>
              </a:rPr>
              <a:t/>
            </a:r>
            <a:br>
              <a:rPr lang="fr-FR" sz="1050" dirty="0">
                <a:latin typeface="Calibri" panose="020F0502020204030204" pitchFamily="34" charset="0"/>
                <a:ea typeface="Calibri" panose="020F0502020204030204" pitchFamily="34" charset="0"/>
                <a:cs typeface="Times New Roman" panose="02020603050405020304" pitchFamily="18" charset="0"/>
              </a:rPr>
            </a:b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AND</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type_bien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"Maison"</a:t>
            </a:r>
            <a:r>
              <a:rPr lang="fr-FR" sz="1050" dirty="0">
                <a:latin typeface="Calibri" panose="020F0502020204030204" pitchFamily="34" charset="0"/>
                <a:ea typeface="Calibri" panose="020F0502020204030204" pitchFamily="34" charset="0"/>
                <a:cs typeface="Times New Roman" panose="02020603050405020304" pitchFamily="18" charset="0"/>
              </a:rPr>
              <a:t/>
            </a:r>
            <a:br>
              <a:rPr lang="fr-FR" sz="1050" dirty="0">
                <a:latin typeface="Calibri" panose="020F0502020204030204" pitchFamily="34"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Sous-titre 4"/>
          <p:cNvSpPr>
            <a:spLocks noGrp="1"/>
          </p:cNvSpPr>
          <p:nvPr>
            <p:ph type="subTitle" idx="1"/>
          </p:nvPr>
        </p:nvSpPr>
        <p:spPr>
          <a:xfrm>
            <a:off x="496254" y="3632162"/>
            <a:ext cx="7329485" cy="507485"/>
          </a:xfrm>
        </p:spPr>
        <p:txBody>
          <a:bodyPr/>
          <a:lstStyle/>
          <a:p>
            <a:pPr>
              <a:lnSpc>
                <a:spcPts val="1425"/>
              </a:lnSpc>
            </a:pPr>
            <a:r>
              <a:rPr lang="fr-FR" sz="1100" dirty="0">
                <a:solidFill>
                  <a:srgbClr val="88846F"/>
                </a:solidFill>
                <a:latin typeface="Poppins" panose="00000500000000000000" pitchFamily="2" charset="0"/>
                <a:ea typeface="Times New Roman" panose="02020603050405020304" pitchFamily="18" charset="0"/>
                <a:cs typeface="Times New Roman" panose="02020603050405020304" pitchFamily="18" charset="0"/>
              </a:rPr>
              <a:t>-- </a:t>
            </a:r>
            <a:r>
              <a:rPr lang="fr-FR" sz="1100" dirty="0" smtClean="0">
                <a:solidFill>
                  <a:srgbClr val="88846F"/>
                </a:solidFill>
                <a:latin typeface="Poppins" panose="00000500000000000000" pitchFamily="2" charset="0"/>
                <a:ea typeface="Times New Roman" panose="02020603050405020304" pitchFamily="18" charset="0"/>
                <a:cs typeface="Times New Roman" panose="02020603050405020304" pitchFamily="18" charset="0"/>
              </a:rPr>
              <a:t>le </a:t>
            </a:r>
            <a:r>
              <a:rPr lang="fr-FR" sz="1100" dirty="0">
                <a:solidFill>
                  <a:srgbClr val="88846F"/>
                </a:solidFill>
                <a:latin typeface="Poppins" panose="00000500000000000000" pitchFamily="2" charset="0"/>
                <a:ea typeface="Times New Roman" panose="02020603050405020304" pitchFamily="18" charset="0"/>
                <a:cs typeface="Times New Roman" panose="02020603050405020304" pitchFamily="18" charset="0"/>
              </a:rPr>
              <a:t>prix </a:t>
            </a:r>
            <a:r>
              <a:rPr lang="fr-FR" sz="1100" dirty="0" err="1" smtClean="0">
                <a:solidFill>
                  <a:srgbClr val="88846F"/>
                </a:solidFill>
                <a:latin typeface="Poppins" panose="00000500000000000000" pitchFamily="2" charset="0"/>
                <a:ea typeface="Times New Roman" panose="02020603050405020304" pitchFamily="18" charset="0"/>
                <a:cs typeface="Times New Roman" panose="02020603050405020304" pitchFamily="18" charset="0"/>
              </a:rPr>
              <a:t>moyen,arrondi</a:t>
            </a:r>
            <a:r>
              <a:rPr lang="fr-FR" sz="1100" dirty="0">
                <a:solidFill>
                  <a:srgbClr val="88846F"/>
                </a:solidFill>
                <a:latin typeface="Poppins" panose="00000500000000000000" pitchFamily="2" charset="0"/>
                <a:ea typeface="Times New Roman" panose="02020603050405020304" pitchFamily="18" charset="0"/>
                <a:cs typeface="Times New Roman" panose="02020603050405020304" pitchFamily="18" charset="0"/>
              </a:rPr>
              <a:t>,</a:t>
            </a:r>
            <a:r>
              <a:rPr lang="fr-FR" sz="1100" dirty="0" smtClean="0">
                <a:solidFill>
                  <a:srgbClr val="88846F"/>
                </a:solidFill>
                <a:latin typeface="Poppins" panose="00000500000000000000" pitchFamily="2" charset="0"/>
                <a:ea typeface="Times New Roman" panose="02020603050405020304" pitchFamily="18" charset="0"/>
                <a:cs typeface="Times New Roman" panose="02020603050405020304" pitchFamily="18" charset="0"/>
              </a:rPr>
              <a:t> </a:t>
            </a:r>
            <a:r>
              <a:rPr lang="fr-FR" sz="1100" dirty="0">
                <a:solidFill>
                  <a:srgbClr val="88846F"/>
                </a:solidFill>
                <a:latin typeface="Poppins" panose="00000500000000000000" pitchFamily="2" charset="0"/>
                <a:ea typeface="Times New Roman" panose="02020603050405020304" pitchFamily="18" charset="0"/>
                <a:cs typeface="Times New Roman" panose="02020603050405020304" pitchFamily="18" charset="0"/>
              </a:rPr>
              <a:t>du mètre carré d'une maison en Île-de-France est de 3765€</a:t>
            </a:r>
            <a:endParaRPr lang="fr-FR" sz="1100" dirty="0">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8" name="Titre 7"/>
          <p:cNvSpPr>
            <a:spLocks noGrp="1"/>
          </p:cNvSpPr>
          <p:nvPr>
            <p:ph type="ctrTitle" idx="4"/>
          </p:nvPr>
        </p:nvSpPr>
        <p:spPr>
          <a:xfrm>
            <a:off x="496255" y="405200"/>
            <a:ext cx="6179540" cy="633600"/>
          </a:xfrm>
        </p:spPr>
        <p:txBody>
          <a:bodyPr/>
          <a:lstStyle/>
          <a:p>
            <a:r>
              <a:rPr lang="fr-FR" sz="1400" dirty="0" smtClean="0">
                <a:latin typeface="Maven Pro" panose="020B0604020202020204" charset="0"/>
                <a:ea typeface="Calibri" panose="020F0502020204030204" pitchFamily="34" charset="0"/>
              </a:rPr>
              <a:t>4</a:t>
            </a:r>
            <a:r>
              <a:rPr lang="fr-FR" sz="1400" dirty="0">
                <a:latin typeface="Maven Pro" panose="020B0604020202020204" charset="0"/>
                <a:ea typeface="Calibri" panose="020F0502020204030204" pitchFamily="34" charset="0"/>
              </a:rPr>
              <a:t>. Prix moyen du mètre carré d’une maison en Île-de-France ?</a:t>
            </a:r>
            <a:endParaRPr lang="fr-FR" sz="1400" dirty="0">
              <a:latin typeface="Maven Pro" panose="020B0604020202020204" charset="0"/>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148" y="1969704"/>
            <a:ext cx="2020866" cy="652630"/>
          </a:xfrm>
          <a:prstGeom prst="rect">
            <a:avLst/>
          </a:prstGeom>
        </p:spPr>
      </p:pic>
    </p:spTree>
    <p:extLst>
      <p:ext uri="{BB962C8B-B14F-4D97-AF65-F5344CB8AC3E}">
        <p14:creationId xmlns:p14="http://schemas.microsoft.com/office/powerpoint/2010/main" val="36665201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a:xfrm>
            <a:off x="496255" y="1038800"/>
            <a:ext cx="5422498" cy="2991518"/>
          </a:xfrm>
        </p:spPr>
        <p:txBody>
          <a:bodyPr/>
          <a:lstStyle/>
          <a:p>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SELECT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type_bien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66D9EF"/>
                </a:solidFill>
                <a:latin typeface="Consolas" panose="020B0609020204030204" pitchFamily="49" charset="0"/>
                <a:ea typeface="Times New Roman" panose="02020603050405020304" pitchFamily="18" charset="0"/>
                <a:cs typeface="Times New Roman" panose="02020603050405020304" pitchFamily="18" charset="0"/>
              </a:rPr>
              <a:t>FORMAT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valeur_fonciere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AS</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valeur_fonciere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66D9EF"/>
                </a:solidFill>
                <a:latin typeface="Consolas" panose="020B0609020204030204" pitchFamily="49" charset="0"/>
                <a:ea typeface="Times New Roman" panose="02020603050405020304" pitchFamily="18" charset="0"/>
                <a:cs typeface="Times New Roman" panose="02020603050405020304" pitchFamily="18" charset="0"/>
              </a:rPr>
              <a:t>CONCAT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nom_departement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"_", "(", </a:t>
            </a:r>
            <a:r>
              <a:rPr lang="fr-FR" sz="1000" dirty="0" err="1">
                <a:solidFill>
                  <a:srgbClr val="E6DB74"/>
                </a:solidFill>
                <a:latin typeface="Consolas" panose="020B0609020204030204" pitchFamily="49" charset="0"/>
                <a:ea typeface="Times New Roman" panose="02020603050405020304" pitchFamily="18" charset="0"/>
                <a:cs typeface="Times New Roman" panose="02020603050405020304" pitchFamily="18" charset="0"/>
              </a:rPr>
              <a:t>code_departement</a:t>
            </a:r>
            <a:r>
              <a:rPr lang="fr-FR" sz="10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AS</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departement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surf_carre</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FROM</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vente</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JOIN bien</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vente</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bien_id</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JOIN cadastre</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cadastre_id</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cadastre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JOIN commune</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cadastre</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commune_id</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commune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JOIN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departement</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commune</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departement_id</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departement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WHERE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type_bien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"Appartement"</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GROUP BY</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valeur_fonciere</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ORDER BY</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valeur_fonciere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DESC</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LIMIT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10</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endParaRPr lang="fr-FR" sz="1000"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5" name="Sous-titre 4"/>
          <p:cNvSpPr>
            <a:spLocks noGrp="1"/>
          </p:cNvSpPr>
          <p:nvPr>
            <p:ph type="subTitle" idx="1"/>
          </p:nvPr>
        </p:nvSpPr>
        <p:spPr>
          <a:xfrm>
            <a:off x="496255" y="4030318"/>
            <a:ext cx="8175638" cy="507485"/>
          </a:xfrm>
        </p:spPr>
        <p:txBody>
          <a:bodyPr/>
          <a:lstStyle/>
          <a:p>
            <a:pPr>
              <a:lnSpc>
                <a:spcPts val="1425"/>
              </a:lnSpc>
            </a:pPr>
            <a:r>
              <a:rPr lang="fr-FR" sz="1100" dirty="0">
                <a:solidFill>
                  <a:srgbClr val="88846F"/>
                </a:solidFill>
                <a:latin typeface="Poppins" panose="00000500000000000000" pitchFamily="2" charset="0"/>
                <a:ea typeface="Times New Roman" panose="02020603050405020304" pitchFamily="18" charset="0"/>
                <a:cs typeface="Times New Roman" panose="02020603050405020304" pitchFamily="18" charset="0"/>
              </a:rPr>
              <a:t>-- Sans surprise, nous retrouvons </a:t>
            </a:r>
            <a:r>
              <a:rPr lang="fr-FR" sz="1100" dirty="0" smtClean="0">
                <a:solidFill>
                  <a:srgbClr val="88846F"/>
                </a:solidFill>
                <a:latin typeface="Poppins" panose="00000500000000000000" pitchFamily="2" charset="0"/>
                <a:ea typeface="Times New Roman" panose="02020603050405020304" pitchFamily="18" charset="0"/>
                <a:cs typeface="Times New Roman" panose="02020603050405020304" pitchFamily="18" charset="0"/>
              </a:rPr>
              <a:t>le </a:t>
            </a:r>
            <a:r>
              <a:rPr lang="fr-FR" sz="1100" dirty="0">
                <a:solidFill>
                  <a:srgbClr val="88846F"/>
                </a:solidFill>
                <a:latin typeface="Poppins" panose="00000500000000000000" pitchFamily="2" charset="0"/>
                <a:ea typeface="Times New Roman" panose="02020603050405020304" pitchFamily="18" charset="0"/>
                <a:cs typeface="Times New Roman" panose="02020603050405020304" pitchFamily="18" charset="0"/>
              </a:rPr>
              <a:t>top 10 des appartements situés en Île de France, avec cependant l’apparition d’</a:t>
            </a:r>
            <a:r>
              <a:rPr lang="fr-FR" sz="1100" dirty="0" err="1">
                <a:solidFill>
                  <a:srgbClr val="88846F"/>
                </a:solidFill>
                <a:latin typeface="Poppins" panose="00000500000000000000" pitchFamily="2" charset="0"/>
                <a:ea typeface="Times New Roman" panose="02020603050405020304" pitchFamily="18" charset="0"/>
                <a:cs typeface="Times New Roman" panose="02020603050405020304" pitchFamily="18" charset="0"/>
              </a:rPr>
              <a:t>outliers</a:t>
            </a:r>
            <a:r>
              <a:rPr lang="fr-FR" sz="1100" dirty="0">
                <a:solidFill>
                  <a:srgbClr val="88846F"/>
                </a:solidFill>
                <a:latin typeface="Poppins" panose="00000500000000000000" pitchFamily="2" charset="0"/>
                <a:ea typeface="Times New Roman" panose="02020603050405020304" pitchFamily="18" charset="0"/>
                <a:cs typeface="Times New Roman" panose="02020603050405020304" pitchFamily="18" charset="0"/>
              </a:rPr>
              <a:t> désignant des appartements de moins de 80m2 à plus de 6 600 000€.</a:t>
            </a:r>
            <a:endParaRPr lang="fr-FR" dirty="0"/>
          </a:p>
        </p:txBody>
      </p:sp>
      <p:sp>
        <p:nvSpPr>
          <p:cNvPr id="8" name="Titre 7"/>
          <p:cNvSpPr>
            <a:spLocks noGrp="1"/>
          </p:cNvSpPr>
          <p:nvPr>
            <p:ph type="ctrTitle" idx="4"/>
          </p:nvPr>
        </p:nvSpPr>
        <p:spPr>
          <a:xfrm>
            <a:off x="496255" y="405200"/>
            <a:ext cx="6179540" cy="633600"/>
          </a:xfrm>
        </p:spPr>
        <p:txBody>
          <a:bodyPr/>
          <a:lstStyle/>
          <a:p>
            <a:r>
              <a:rPr lang="fr-FR" sz="1400" dirty="0">
                <a:latin typeface="Maven Pro" panose="020B0604020202020204" charset="0"/>
                <a:ea typeface="Calibri" panose="020F0502020204030204" pitchFamily="34" charset="0"/>
              </a:rPr>
              <a:t>5. Liste des 10 appartements les plus chers avec le département et le nombre de mètres carrés ?</a:t>
            </a:r>
            <a:endParaRPr lang="fr-FR" sz="1400" dirty="0">
              <a:latin typeface="Maven Pro" panose="020B0604020202020204" charset="0"/>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1366" y="1469487"/>
            <a:ext cx="3018273" cy="2499690"/>
          </a:xfrm>
          <a:prstGeom prst="rect">
            <a:avLst/>
          </a:prstGeom>
        </p:spPr>
      </p:pic>
    </p:spTree>
    <p:extLst>
      <p:ext uri="{BB962C8B-B14F-4D97-AF65-F5344CB8AC3E}">
        <p14:creationId xmlns:p14="http://schemas.microsoft.com/office/powerpoint/2010/main" val="15366761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22347" y="776538"/>
            <a:ext cx="4011153" cy="577800"/>
          </a:xfrm>
        </p:spPr>
        <p:txBody>
          <a:bodyPr/>
          <a:lstStyle/>
          <a:p>
            <a:pPr>
              <a:lnSpc>
                <a:spcPts val="1425"/>
              </a:lnSpc>
            </a:pPr>
            <a:r>
              <a:rPr lang="fr-FR" sz="1200" dirty="0">
                <a:solidFill>
                  <a:srgbClr val="F8F8F2"/>
                </a:solidFill>
                <a:latin typeface="Maven Pro" panose="020B0604020202020204" charset="0"/>
                <a:ea typeface="Times New Roman" panose="02020603050405020304" pitchFamily="18" charset="0"/>
                <a:cs typeface="Times New Roman" panose="02020603050405020304" pitchFamily="18" charset="0"/>
              </a:rPr>
              <a:t>1 -Trouver les adresses</a:t>
            </a:r>
            <a:r>
              <a:rPr lang="fr-FR" sz="1200" dirty="0">
                <a:solidFill>
                  <a:srgbClr val="F8F8F2"/>
                </a:solidFill>
                <a:latin typeface="Poppins" panose="00000500000000000000" pitchFamily="2" charset="0"/>
                <a:ea typeface="Times New Roman" panose="02020603050405020304" pitchFamily="18" charset="0"/>
                <a:cs typeface="Times New Roman" panose="02020603050405020304" pitchFamily="18" charset="0"/>
              </a:rPr>
              <a:t> </a:t>
            </a:r>
            <a:r>
              <a:rPr lang="fr-FR" sz="1200" dirty="0">
                <a:latin typeface="Calibri" panose="020F0502020204030204" pitchFamily="34" charset="0"/>
                <a:ea typeface="Calibri" panose="020F0502020204030204" pitchFamily="34" charset="0"/>
                <a:cs typeface="Times New Roman" panose="02020603050405020304" pitchFamily="18" charset="0"/>
              </a:rPr>
              <a:t/>
            </a:r>
            <a:br>
              <a:rPr lang="fr-FR" sz="1200" dirty="0">
                <a:latin typeface="Calibri" panose="020F0502020204030204" pitchFamily="34" charset="0"/>
                <a:ea typeface="Calibri" panose="020F0502020204030204" pitchFamily="34" charset="0"/>
                <a:cs typeface="Times New Roman" panose="02020603050405020304" pitchFamily="18" charset="0"/>
              </a:rPr>
            </a:br>
            <a:endParaRPr lang="fr-FR" sz="1200" dirty="0"/>
          </a:p>
        </p:txBody>
      </p:sp>
      <p:sp>
        <p:nvSpPr>
          <p:cNvPr id="3" name="Sous-titre 2"/>
          <p:cNvSpPr>
            <a:spLocks noGrp="1"/>
          </p:cNvSpPr>
          <p:nvPr>
            <p:ph type="subTitle" idx="1"/>
          </p:nvPr>
        </p:nvSpPr>
        <p:spPr>
          <a:xfrm>
            <a:off x="618824" y="1065438"/>
            <a:ext cx="8960828" cy="5129181"/>
          </a:xfrm>
        </p:spPr>
        <p:txBody>
          <a:bodyPr/>
          <a:lstStyle/>
          <a:p>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SELECT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endParaRPr lang="fr-FR" sz="1000" dirty="0">
              <a:latin typeface="Consolas" panose="020B0609020204030204" pitchFamily="49" charset="0"/>
              <a:ea typeface="Calibri" panose="020F0502020204030204" pitchFamily="34" charset="0"/>
              <a:cs typeface="Times New Roman" panose="02020603050405020304" pitchFamily="18" charset="0"/>
            </a:endParaRPr>
          </a:p>
          <a:p>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type_bien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endParaRPr lang="fr-FR" sz="1000" dirty="0">
              <a:latin typeface="Consolas" panose="020B0609020204030204" pitchFamily="49" charset="0"/>
              <a:ea typeface="Calibri" panose="020F0502020204030204" pitchFamily="34" charset="0"/>
              <a:cs typeface="Times New Roman" panose="02020603050405020304" pitchFamily="18" charset="0"/>
            </a:endParaRPr>
          </a:p>
          <a:p>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66D9EF"/>
                </a:solidFill>
                <a:latin typeface="Consolas" panose="020B0609020204030204" pitchFamily="49" charset="0"/>
                <a:ea typeface="Times New Roman" panose="02020603050405020304" pitchFamily="18" charset="0"/>
                <a:cs typeface="Times New Roman" panose="02020603050405020304" pitchFamily="18" charset="0"/>
              </a:rPr>
              <a:t>FORMAT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valeur_fonciere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AS</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valeur_fonciere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endParaRPr lang="fr-FR" sz="1000" dirty="0">
              <a:latin typeface="Consolas" panose="020B0609020204030204" pitchFamily="49" charset="0"/>
              <a:ea typeface="Calibri" panose="020F0502020204030204" pitchFamily="34" charset="0"/>
              <a:cs typeface="Times New Roman" panose="02020603050405020304" pitchFamily="18" charset="0"/>
            </a:endParaRPr>
          </a:p>
          <a:p>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66D9EF"/>
                </a:solidFill>
                <a:latin typeface="Consolas" panose="020B0609020204030204" pitchFamily="49" charset="0"/>
                <a:ea typeface="Times New Roman" panose="02020603050405020304" pitchFamily="18" charset="0"/>
                <a:cs typeface="Times New Roman" panose="02020603050405020304" pitchFamily="18" charset="0"/>
              </a:rPr>
              <a:t>CONCAT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num_voie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"_", </a:t>
            </a:r>
            <a:r>
              <a:rPr lang="fr-FR" sz="1000" dirty="0" err="1">
                <a:solidFill>
                  <a:srgbClr val="E6DB74"/>
                </a:solidFill>
                <a:latin typeface="Consolas" panose="020B0609020204030204" pitchFamily="49" charset="0"/>
                <a:ea typeface="Times New Roman" panose="02020603050405020304" pitchFamily="18" charset="0"/>
                <a:cs typeface="Times New Roman" panose="02020603050405020304" pitchFamily="18" charset="0"/>
              </a:rPr>
              <a:t>compl</a:t>
            </a:r>
            <a:r>
              <a:rPr lang="fr-FR" sz="10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 "_", </a:t>
            </a:r>
            <a:r>
              <a:rPr lang="fr-FR" sz="1000" dirty="0" err="1">
                <a:solidFill>
                  <a:srgbClr val="E6DB74"/>
                </a:solidFill>
                <a:latin typeface="Consolas" panose="020B0609020204030204" pitchFamily="49" charset="0"/>
                <a:ea typeface="Times New Roman" panose="02020603050405020304" pitchFamily="18" charset="0"/>
                <a:cs typeface="Times New Roman" panose="02020603050405020304" pitchFamily="18" charset="0"/>
              </a:rPr>
              <a:t>type_voie</a:t>
            </a:r>
            <a:r>
              <a:rPr lang="fr-FR" sz="10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 "_"</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voie)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AS</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adresse,</a:t>
            </a:r>
            <a:endParaRPr lang="fr-FR" sz="1000" dirty="0">
              <a:latin typeface="Consolas" panose="020B0609020204030204" pitchFamily="49" charset="0"/>
              <a:ea typeface="Calibri" panose="020F0502020204030204" pitchFamily="34" charset="0"/>
              <a:cs typeface="Times New Roman" panose="02020603050405020304" pitchFamily="18" charset="0"/>
            </a:endParaRPr>
          </a:p>
          <a:p>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66D9EF"/>
                </a:solidFill>
                <a:latin typeface="Consolas" panose="020B0609020204030204" pitchFamily="49" charset="0"/>
                <a:ea typeface="Times New Roman" panose="02020603050405020304" pitchFamily="18" charset="0"/>
                <a:cs typeface="Times New Roman" panose="02020603050405020304" pitchFamily="18" charset="0"/>
              </a:rPr>
              <a:t>CONCAT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nom_departement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"_", "(", </a:t>
            </a:r>
            <a:r>
              <a:rPr lang="fr-FR" sz="1000" dirty="0" err="1">
                <a:solidFill>
                  <a:srgbClr val="E6DB74"/>
                </a:solidFill>
                <a:latin typeface="Consolas" panose="020B0609020204030204" pitchFamily="49" charset="0"/>
                <a:ea typeface="Times New Roman" panose="02020603050405020304" pitchFamily="18" charset="0"/>
                <a:cs typeface="Times New Roman" panose="02020603050405020304" pitchFamily="18" charset="0"/>
              </a:rPr>
              <a:t>code_departement</a:t>
            </a:r>
            <a:r>
              <a:rPr lang="fr-FR" sz="10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AS</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departement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endParaRPr lang="fr-FR" sz="1000" dirty="0">
              <a:latin typeface="Consolas" panose="020B0609020204030204" pitchFamily="49" charset="0"/>
              <a:ea typeface="Calibri" panose="020F0502020204030204" pitchFamily="34" charset="0"/>
              <a:cs typeface="Times New Roman" panose="02020603050405020304" pitchFamily="18" charset="0"/>
            </a:endParaRPr>
          </a:p>
          <a:p>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surf_carre</a:t>
            </a:r>
            <a:endParaRPr lang="fr-FR" sz="1000" dirty="0">
              <a:latin typeface="Consolas" panose="020B0609020204030204" pitchFamily="49" charset="0"/>
              <a:ea typeface="Calibri" panose="020F0502020204030204" pitchFamily="34" charset="0"/>
              <a:cs typeface="Times New Roman" panose="02020603050405020304" pitchFamily="18" charset="0"/>
            </a:endParaRPr>
          </a:p>
          <a:p>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FROM</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vente</a:t>
            </a:r>
            <a:endParaRPr lang="fr-FR" sz="1000" dirty="0">
              <a:latin typeface="Consolas" panose="020B0609020204030204" pitchFamily="49" charset="0"/>
              <a:ea typeface="Calibri" panose="020F0502020204030204" pitchFamily="34" charset="0"/>
              <a:cs typeface="Times New Roman" panose="02020603050405020304" pitchFamily="18" charset="0"/>
            </a:endParaRPr>
          </a:p>
          <a:p>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JOIN bien</a:t>
            </a:r>
            <a:endParaRPr lang="fr-FR" sz="1000" dirty="0">
              <a:latin typeface="Consolas" panose="020B0609020204030204" pitchFamily="49" charset="0"/>
              <a:ea typeface="Calibri" panose="020F0502020204030204" pitchFamily="34" charset="0"/>
              <a:cs typeface="Times New Roman" panose="02020603050405020304" pitchFamily="18" charset="0"/>
            </a:endParaRPr>
          </a:p>
          <a:p>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vente</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bien_id</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endParaRPr lang="fr-FR" sz="1000" dirty="0">
              <a:latin typeface="Consolas" panose="020B0609020204030204" pitchFamily="49" charset="0"/>
              <a:ea typeface="Calibri" panose="020F0502020204030204" pitchFamily="34" charset="0"/>
              <a:cs typeface="Times New Roman" panose="02020603050405020304" pitchFamily="18" charset="0"/>
            </a:endParaRPr>
          </a:p>
          <a:p>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JOIN cadastre</a:t>
            </a:r>
            <a:endParaRPr lang="fr-FR" sz="1000" dirty="0">
              <a:latin typeface="Consolas" panose="020B0609020204030204" pitchFamily="49" charset="0"/>
              <a:ea typeface="Calibri" panose="020F0502020204030204" pitchFamily="34" charset="0"/>
              <a:cs typeface="Times New Roman" panose="02020603050405020304" pitchFamily="18" charset="0"/>
            </a:endParaRPr>
          </a:p>
          <a:p>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cadastre_id</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cadastre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endParaRPr lang="fr-FR" sz="1000" dirty="0">
              <a:latin typeface="Consolas" panose="020B0609020204030204" pitchFamily="49" charset="0"/>
              <a:ea typeface="Calibri" panose="020F0502020204030204" pitchFamily="34" charset="0"/>
              <a:cs typeface="Times New Roman" panose="02020603050405020304" pitchFamily="18" charset="0"/>
            </a:endParaRPr>
          </a:p>
          <a:p>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JOIN commune</a:t>
            </a:r>
            <a:endParaRPr lang="fr-FR" sz="1000" dirty="0">
              <a:latin typeface="Consolas" panose="020B0609020204030204" pitchFamily="49" charset="0"/>
              <a:ea typeface="Calibri" panose="020F0502020204030204" pitchFamily="34" charset="0"/>
              <a:cs typeface="Times New Roman" panose="02020603050405020304" pitchFamily="18" charset="0"/>
            </a:endParaRPr>
          </a:p>
          <a:p>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cadastre</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commune_id</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commune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endParaRPr lang="fr-FR" sz="1000" dirty="0">
              <a:latin typeface="Consolas" panose="020B0609020204030204" pitchFamily="49" charset="0"/>
              <a:ea typeface="Calibri" panose="020F0502020204030204" pitchFamily="34" charset="0"/>
              <a:cs typeface="Times New Roman" panose="02020603050405020304" pitchFamily="18" charset="0"/>
            </a:endParaRPr>
          </a:p>
          <a:p>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JOIN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departement</a:t>
            </a:r>
            <a:endParaRPr lang="fr-FR" sz="1000" dirty="0">
              <a:latin typeface="Consolas" panose="020B0609020204030204" pitchFamily="49" charset="0"/>
              <a:ea typeface="Calibri" panose="020F0502020204030204" pitchFamily="34" charset="0"/>
              <a:cs typeface="Times New Roman" panose="02020603050405020304" pitchFamily="18" charset="0"/>
            </a:endParaRPr>
          </a:p>
          <a:p>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commune</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departement_id</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departement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endParaRPr lang="fr-FR" sz="1000" dirty="0">
              <a:latin typeface="Consolas" panose="020B0609020204030204" pitchFamily="49" charset="0"/>
              <a:ea typeface="Calibri" panose="020F0502020204030204" pitchFamily="34" charset="0"/>
              <a:cs typeface="Times New Roman" panose="02020603050405020304" pitchFamily="18" charset="0"/>
            </a:endParaRPr>
          </a:p>
          <a:p>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WHERE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type_bien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"Appartement"</a:t>
            </a:r>
            <a:endParaRPr lang="fr-FR" sz="1000" dirty="0">
              <a:latin typeface="Consolas" panose="020B0609020204030204" pitchFamily="49" charset="0"/>
              <a:ea typeface="Calibri" panose="020F0502020204030204" pitchFamily="34" charset="0"/>
              <a:cs typeface="Times New Roman" panose="02020603050405020304" pitchFamily="18" charset="0"/>
            </a:endParaRPr>
          </a:p>
          <a:p>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AND</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surf_carre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&lt;=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80</a:t>
            </a:r>
            <a:endParaRPr lang="fr-FR" sz="1000" dirty="0">
              <a:latin typeface="Consolas" panose="020B0609020204030204" pitchFamily="49" charset="0"/>
              <a:ea typeface="Calibri" panose="020F0502020204030204" pitchFamily="34" charset="0"/>
              <a:cs typeface="Times New Roman" panose="02020603050405020304" pitchFamily="18" charset="0"/>
            </a:endParaRPr>
          </a:p>
          <a:p>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AND</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valeur_fonciere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&gt;=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6000000</a:t>
            </a:r>
            <a:endParaRPr lang="fr-FR" sz="1000" dirty="0">
              <a:latin typeface="Consolas" panose="020B0609020204030204" pitchFamily="49" charset="0"/>
              <a:ea typeface="Calibri" panose="020F0502020204030204" pitchFamily="34" charset="0"/>
              <a:cs typeface="Times New Roman" panose="02020603050405020304" pitchFamily="18" charset="0"/>
            </a:endParaRPr>
          </a:p>
          <a:p>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GROUP BY</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valeur_fonciere</a:t>
            </a:r>
            <a:endParaRPr lang="fr-FR" sz="1000" dirty="0">
              <a:latin typeface="Consolas" panose="020B0609020204030204" pitchFamily="49" charset="0"/>
              <a:ea typeface="Calibri" panose="020F0502020204030204" pitchFamily="34" charset="0"/>
              <a:cs typeface="Times New Roman" panose="02020603050405020304" pitchFamily="18" charset="0"/>
            </a:endParaRPr>
          </a:p>
          <a:p>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ORDER BY</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valeur_fonciere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DESC</a:t>
            </a:r>
            <a:endParaRPr lang="fr-FR" sz="1000" dirty="0">
              <a:latin typeface="Consolas" panose="020B0609020204030204" pitchFamily="49" charset="0"/>
              <a:ea typeface="Calibri" panose="020F0502020204030204" pitchFamily="34" charset="0"/>
              <a:cs typeface="Times New Roman" panose="02020603050405020304" pitchFamily="18" charset="0"/>
            </a:endParaRPr>
          </a:p>
          <a:p>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LIMIT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10</a:t>
            </a:r>
            <a:endParaRPr lang="fr-FR" sz="1000" dirty="0">
              <a:latin typeface="Consolas" panose="020B0609020204030204" pitchFamily="49" charset="0"/>
              <a:ea typeface="Calibri" panose="020F0502020204030204" pitchFamily="34" charset="0"/>
              <a:cs typeface="Times New Roman" panose="02020603050405020304" pitchFamily="18" charset="0"/>
            </a:endParaRPr>
          </a:p>
          <a:p>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endParaRPr lang="fr-FR" sz="1000" dirty="0">
              <a:latin typeface="Consolas" panose="020B0609020204030204" pitchFamily="49" charset="0"/>
              <a:ea typeface="Calibri" panose="020F0502020204030204" pitchFamily="34" charset="0"/>
              <a:cs typeface="Times New Roman" panose="02020603050405020304" pitchFamily="18" charset="0"/>
            </a:endParaRPr>
          </a:p>
          <a:p>
            <a:endParaRPr lang="fr-FR" dirty="0"/>
          </a:p>
        </p:txBody>
      </p:sp>
      <p:sp>
        <p:nvSpPr>
          <p:cNvPr id="6" name="Titre 5"/>
          <p:cNvSpPr>
            <a:spLocks noGrp="1"/>
          </p:cNvSpPr>
          <p:nvPr>
            <p:ph type="ctrTitle" idx="4"/>
          </p:nvPr>
        </p:nvSpPr>
        <p:spPr>
          <a:xfrm>
            <a:off x="618824" y="198738"/>
            <a:ext cx="4618200" cy="577800"/>
          </a:xfrm>
        </p:spPr>
        <p:txBody>
          <a:bodyPr/>
          <a:lstStyle/>
          <a:p>
            <a:r>
              <a:rPr lang="fr-FR" sz="1400" dirty="0">
                <a:latin typeface="Maven Pro" panose="020B0604020202020204" charset="0"/>
              </a:rPr>
              <a:t>Recherche et compréhension des </a:t>
            </a:r>
            <a:r>
              <a:rPr lang="fr-FR" sz="1400" dirty="0" err="1">
                <a:latin typeface="Maven Pro" panose="020B0604020202020204" charset="0"/>
              </a:rPr>
              <a:t>outliers</a:t>
            </a:r>
            <a:r>
              <a:rPr lang="fr-FR" sz="1400" dirty="0">
                <a:latin typeface="Maven Pro" panose="020B0604020202020204" charset="0"/>
              </a:rPr>
              <a:t> </a:t>
            </a: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5056" y="2646912"/>
            <a:ext cx="4571999" cy="1966232"/>
          </a:xfrm>
          <a:prstGeom prst="rect">
            <a:avLst/>
          </a:prstGeom>
        </p:spPr>
      </p:pic>
    </p:spTree>
    <p:extLst>
      <p:ext uri="{BB962C8B-B14F-4D97-AF65-F5344CB8AC3E}">
        <p14:creationId xmlns:p14="http://schemas.microsoft.com/office/powerpoint/2010/main" val="22679137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ctrTitle"/>
          </p:nvPr>
        </p:nvSpPr>
        <p:spPr>
          <a:xfrm>
            <a:off x="618824" y="251411"/>
            <a:ext cx="6716253" cy="790960"/>
          </a:xfrm>
        </p:spPr>
        <p:txBody>
          <a:bodyPr/>
          <a:lstStyle/>
          <a:p>
            <a:pPr>
              <a:lnSpc>
                <a:spcPts val="1425"/>
              </a:lnSpc>
            </a:pPr>
            <a:r>
              <a:rPr lang="fr-FR" sz="1600" dirty="0">
                <a:solidFill>
                  <a:srgbClr val="F8F8F2"/>
                </a:solidFill>
                <a:latin typeface="Maven Pro" panose="020B0604020202020204" charset="0"/>
                <a:ea typeface="Times New Roman" panose="02020603050405020304" pitchFamily="18" charset="0"/>
                <a:cs typeface="Calibri" panose="020F0502020204030204" pitchFamily="34" charset="0"/>
              </a:rPr>
              <a:t>2</a:t>
            </a:r>
            <a:r>
              <a:rPr lang="fr-FR" sz="1400" dirty="0">
                <a:solidFill>
                  <a:srgbClr val="F8F8F2"/>
                </a:solidFill>
                <a:latin typeface="Maven Pro" panose="020B0604020202020204" charset="0"/>
                <a:ea typeface="Times New Roman" panose="02020603050405020304" pitchFamily="18" charset="0"/>
                <a:cs typeface="Times New Roman" panose="02020603050405020304" pitchFamily="18" charset="0"/>
              </a:rPr>
              <a:t> – Isoler les valeurs foncières d’un </a:t>
            </a:r>
            <a:r>
              <a:rPr lang="fr-FR" sz="1400" dirty="0" err="1">
                <a:solidFill>
                  <a:srgbClr val="F8F8F2"/>
                </a:solidFill>
                <a:latin typeface="Maven Pro" panose="020B0604020202020204" charset="0"/>
                <a:ea typeface="Times New Roman" panose="02020603050405020304" pitchFamily="18" charset="0"/>
                <a:cs typeface="Times New Roman" panose="02020603050405020304" pitchFamily="18" charset="0"/>
              </a:rPr>
              <a:t>outlier</a:t>
            </a:r>
            <a:r>
              <a:rPr lang="fr-FR" sz="1400" dirty="0">
                <a:solidFill>
                  <a:srgbClr val="F8F8F2"/>
                </a:solidFill>
                <a:latin typeface="Maven Pro" panose="020B0604020202020204" charset="0"/>
                <a:ea typeface="Times New Roman" panose="02020603050405020304" pitchFamily="18" charset="0"/>
                <a:cs typeface="Times New Roman" panose="02020603050405020304" pitchFamily="18" charset="0"/>
              </a:rPr>
              <a:t> dans le fichier </a:t>
            </a:r>
            <a:r>
              <a:rPr lang="fr-FR" sz="1400" dirty="0" smtClean="0">
                <a:solidFill>
                  <a:srgbClr val="F8F8F2"/>
                </a:solidFill>
                <a:latin typeface="Maven Pro" panose="020B0604020202020204" charset="0"/>
                <a:ea typeface="Times New Roman" panose="02020603050405020304" pitchFamily="18" charset="0"/>
                <a:cs typeface="Times New Roman" panose="02020603050405020304" pitchFamily="18" charset="0"/>
              </a:rPr>
              <a:t/>
            </a:r>
            <a:br>
              <a:rPr lang="fr-FR" sz="1400" dirty="0" smtClean="0">
                <a:solidFill>
                  <a:srgbClr val="F8F8F2"/>
                </a:solidFill>
                <a:latin typeface="Maven Pro" panose="020B0604020202020204" charset="0"/>
                <a:ea typeface="Times New Roman" panose="02020603050405020304" pitchFamily="18" charset="0"/>
                <a:cs typeface="Times New Roman" panose="02020603050405020304" pitchFamily="18" charset="0"/>
              </a:rPr>
            </a:br>
            <a:r>
              <a:rPr lang="fr-FR" sz="1400" dirty="0">
                <a:solidFill>
                  <a:srgbClr val="F8F8F2"/>
                </a:solidFill>
                <a:latin typeface="Maven Pro" panose="020B0604020202020204" charset="0"/>
                <a:ea typeface="Times New Roman" panose="02020603050405020304" pitchFamily="18" charset="0"/>
                <a:cs typeface="Times New Roman" panose="02020603050405020304" pitchFamily="18" charset="0"/>
              </a:rPr>
              <a:t>	</a:t>
            </a:r>
            <a:r>
              <a:rPr lang="fr-FR" sz="1400" dirty="0" smtClean="0">
                <a:solidFill>
                  <a:srgbClr val="F8F8F2"/>
                </a:solidFill>
                <a:latin typeface="Maven Pro" panose="020B0604020202020204" charset="0"/>
                <a:ea typeface="Times New Roman" panose="02020603050405020304" pitchFamily="18" charset="0"/>
                <a:cs typeface="Times New Roman" panose="02020603050405020304" pitchFamily="18" charset="0"/>
              </a:rPr>
              <a:t>Excel «</a:t>
            </a:r>
            <a:r>
              <a:rPr lang="fr-FR" sz="1400" dirty="0">
                <a:solidFill>
                  <a:srgbClr val="F8F8F2"/>
                </a:solidFill>
                <a:latin typeface="Maven Pro" panose="020B0604020202020204" charset="0"/>
                <a:ea typeface="Times New Roman" panose="02020603050405020304" pitchFamily="18" charset="0"/>
                <a:cs typeface="Times New Roman" panose="02020603050405020304" pitchFamily="18" charset="0"/>
              </a:rPr>
              <a:t> Data » et récupérer la section cadastrale</a:t>
            </a:r>
            <a:r>
              <a:rPr lang="fr-FR" sz="1400" dirty="0">
                <a:latin typeface="Calibri" panose="020F0502020204030204" pitchFamily="34" charset="0"/>
                <a:ea typeface="Calibri" panose="020F0502020204030204" pitchFamily="34" charset="0"/>
                <a:cs typeface="Times New Roman" panose="02020603050405020304" pitchFamily="18" charset="0"/>
              </a:rPr>
              <a:t/>
            </a:r>
            <a:br>
              <a:rPr lang="fr-FR" sz="1400" dirty="0">
                <a:latin typeface="Calibri" panose="020F0502020204030204" pitchFamily="34" charset="0"/>
                <a:ea typeface="Calibri" panose="020F0502020204030204" pitchFamily="34" charset="0"/>
                <a:cs typeface="Times New Roman" panose="02020603050405020304" pitchFamily="18" charset="0"/>
              </a:rPr>
            </a:br>
            <a:endParaRPr lang="fr-FR" sz="1400" dirty="0">
              <a:latin typeface="Maven Pro" panose="020B0604020202020204" charset="0"/>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594" y="875087"/>
            <a:ext cx="5630989" cy="867259"/>
          </a:xfrm>
          <a:prstGeom prst="rect">
            <a:avLst/>
          </a:prstGeom>
        </p:spPr>
      </p:pic>
      <p:sp>
        <p:nvSpPr>
          <p:cNvPr id="10" name="ZoneTexte 9"/>
          <p:cNvSpPr txBox="1"/>
          <p:nvPr/>
        </p:nvSpPr>
        <p:spPr>
          <a:xfrm>
            <a:off x="618824" y="1900056"/>
            <a:ext cx="5565913" cy="276614"/>
          </a:xfrm>
          <a:prstGeom prst="rect">
            <a:avLst/>
          </a:prstGeom>
          <a:noFill/>
        </p:spPr>
        <p:txBody>
          <a:bodyPr wrap="square" rtlCol="0">
            <a:spAutoFit/>
          </a:bodyPr>
          <a:lstStyle/>
          <a:p>
            <a:pPr>
              <a:lnSpc>
                <a:spcPts val="1425"/>
              </a:lnSpc>
            </a:pPr>
            <a:r>
              <a:rPr lang="fr-FR" dirty="0">
                <a:solidFill>
                  <a:srgbClr val="F8F8F2"/>
                </a:solidFill>
                <a:latin typeface="Maven Pro" panose="020B0604020202020204" charset="0"/>
                <a:ea typeface="Times New Roman" panose="02020603050405020304" pitchFamily="18" charset="0"/>
                <a:cs typeface="Times New Roman" panose="02020603050405020304" pitchFamily="18" charset="0"/>
              </a:rPr>
              <a:t>3 – Rechercher le bien sur Etalab.gouv.fr (Open Data)</a:t>
            </a:r>
            <a:endParaRPr lang="fr-FR" dirty="0">
              <a:latin typeface="Maven Pro" panose="020B0604020202020204" charset="0"/>
              <a:ea typeface="Calibri" panose="020F0502020204030204" pitchFamily="34" charset="0"/>
              <a:cs typeface="Times New Roman" panose="02020603050405020304" pitchFamily="18" charset="0"/>
            </a:endParaRPr>
          </a:p>
        </p:txBody>
      </p:sp>
      <p:sp>
        <p:nvSpPr>
          <p:cNvPr id="12" name="ZoneTexte 11"/>
          <p:cNvSpPr txBox="1"/>
          <p:nvPr/>
        </p:nvSpPr>
        <p:spPr>
          <a:xfrm>
            <a:off x="618824" y="2180725"/>
            <a:ext cx="7424531" cy="257250"/>
          </a:xfrm>
          <a:prstGeom prst="rect">
            <a:avLst/>
          </a:prstGeom>
          <a:noFill/>
        </p:spPr>
        <p:txBody>
          <a:bodyPr wrap="square" rtlCol="0">
            <a:spAutoFit/>
          </a:bodyPr>
          <a:lstStyle/>
          <a:p>
            <a:pPr algn="ctr">
              <a:lnSpc>
                <a:spcPts val="1425"/>
              </a:lnSpc>
            </a:pPr>
            <a:r>
              <a:rPr lang="fr-FR" sz="1100" dirty="0">
                <a:solidFill>
                  <a:srgbClr val="F8F8F2"/>
                </a:solidFill>
                <a:latin typeface="Maven Pro" panose="020B0604020202020204" charset="0"/>
                <a:ea typeface="Times New Roman" panose="02020603050405020304" pitchFamily="18" charset="0"/>
                <a:cs typeface="Times New Roman" panose="02020603050405020304" pitchFamily="18" charset="0"/>
              </a:rPr>
              <a:t>Dans la partie « Plateformes », on sélectionne « Demandes de valeurs foncières »</a:t>
            </a:r>
            <a:endParaRPr lang="fr-FR" sz="1100" dirty="0">
              <a:latin typeface="Maven Pro" panose="020B0604020202020204" charset="0"/>
              <a:ea typeface="Calibri" panose="020F0502020204030204" pitchFamily="34" charset="0"/>
              <a:cs typeface="Times New Roman" panose="02020603050405020304" pitchFamily="18" charset="0"/>
            </a:endParaRPr>
          </a:p>
        </p:txBody>
      </p:sp>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1937" y="2447475"/>
            <a:ext cx="2856843" cy="2615874"/>
          </a:xfrm>
          <a:prstGeom prst="rect">
            <a:avLst/>
          </a:prstGeom>
        </p:spPr>
      </p:pic>
    </p:spTree>
    <p:extLst>
      <p:ext uri="{BB962C8B-B14F-4D97-AF65-F5344CB8AC3E}">
        <p14:creationId xmlns:p14="http://schemas.microsoft.com/office/powerpoint/2010/main" val="40737837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581438" y="-159826"/>
            <a:ext cx="6259055" cy="577800"/>
          </a:xfrm>
        </p:spPr>
        <p:txBody>
          <a:bodyPr/>
          <a:lstStyle/>
          <a:p>
            <a:r>
              <a:rPr lang="fr-FR" sz="1000" dirty="0">
                <a:latin typeface="Maven Pro" panose="020B0604020202020204" charset="0"/>
              </a:rPr>
              <a:t>On entre les données récupérées pour visualiser les données de </a:t>
            </a:r>
            <a:r>
              <a:rPr lang="fr-FR" sz="1000" dirty="0" smtClean="0">
                <a:latin typeface="Maven Pro" panose="020B0604020202020204" charset="0"/>
              </a:rPr>
              <a:t>l’</a:t>
            </a:r>
            <a:r>
              <a:rPr lang="fr-FR" sz="1000" dirty="0" err="1" smtClean="0">
                <a:latin typeface="Maven Pro" panose="020B0604020202020204" charset="0"/>
              </a:rPr>
              <a:t>outlier</a:t>
            </a:r>
            <a:endParaRPr lang="fr-FR" sz="1000" dirty="0">
              <a:latin typeface="Maven Pro" panose="020B0604020202020204" charset="0"/>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711" y="555105"/>
            <a:ext cx="7230690" cy="3640786"/>
          </a:xfrm>
          <a:prstGeom prst="rect">
            <a:avLst/>
          </a:prstGeom>
        </p:spPr>
      </p:pic>
      <p:sp>
        <p:nvSpPr>
          <p:cNvPr id="4" name="ZoneTexte 3"/>
          <p:cNvSpPr txBox="1"/>
          <p:nvPr/>
        </p:nvSpPr>
        <p:spPr>
          <a:xfrm>
            <a:off x="462169" y="4333022"/>
            <a:ext cx="8527774" cy="810478"/>
          </a:xfrm>
          <a:prstGeom prst="rect">
            <a:avLst/>
          </a:prstGeom>
          <a:noFill/>
        </p:spPr>
        <p:txBody>
          <a:bodyPr wrap="square" rtlCol="0">
            <a:spAutoFit/>
          </a:bodyPr>
          <a:lstStyle/>
          <a:p>
            <a:pPr algn="ctr">
              <a:lnSpc>
                <a:spcPts val="1425"/>
              </a:lnSpc>
            </a:pPr>
            <a:r>
              <a:rPr lang="fr-FR" sz="1000" dirty="0">
                <a:solidFill>
                  <a:srgbClr val="F8F8F2"/>
                </a:solidFill>
                <a:latin typeface="Maven Pro" panose="020B0604020202020204" charset="0"/>
                <a:ea typeface="Times New Roman" panose="02020603050405020304" pitchFamily="18" charset="0"/>
                <a:cs typeface="Times New Roman" panose="02020603050405020304" pitchFamily="18" charset="0"/>
              </a:rPr>
              <a:t>On s’aperçoit que l’</a:t>
            </a:r>
            <a:r>
              <a:rPr lang="fr-FR" sz="1000" dirty="0" err="1">
                <a:solidFill>
                  <a:srgbClr val="F8F8F2"/>
                </a:solidFill>
                <a:latin typeface="Maven Pro" panose="020B0604020202020204" charset="0"/>
                <a:ea typeface="Times New Roman" panose="02020603050405020304" pitchFamily="18" charset="0"/>
                <a:cs typeface="Times New Roman" panose="02020603050405020304" pitchFamily="18" charset="0"/>
              </a:rPr>
              <a:t>outlier</a:t>
            </a:r>
            <a:r>
              <a:rPr lang="fr-FR" sz="1000" dirty="0">
                <a:solidFill>
                  <a:srgbClr val="F8F8F2"/>
                </a:solidFill>
                <a:latin typeface="Maven Pro" panose="020B0604020202020204" charset="0"/>
                <a:ea typeface="Times New Roman" panose="02020603050405020304" pitchFamily="18" charset="0"/>
                <a:cs typeface="Times New Roman" panose="02020603050405020304" pitchFamily="18" charset="0"/>
              </a:rPr>
              <a:t>, du 6 bd Suchet correspond à un ensemble comportant ledit appartement ainsi qu’un autre de 419m² et d’une dépendance.</a:t>
            </a:r>
            <a:endParaRPr lang="fr-FR" sz="1000" dirty="0">
              <a:latin typeface="Maven Pro" panose="020B0604020202020204" charset="0"/>
              <a:ea typeface="Calibri" panose="020F0502020204030204" pitchFamily="34" charset="0"/>
              <a:cs typeface="Times New Roman" panose="02020603050405020304" pitchFamily="18" charset="0"/>
            </a:endParaRPr>
          </a:p>
          <a:p>
            <a:pPr>
              <a:lnSpc>
                <a:spcPts val="1425"/>
              </a:lnSpc>
            </a:pPr>
            <a:r>
              <a:rPr lang="fr-FR" sz="1000" dirty="0">
                <a:solidFill>
                  <a:srgbClr val="F8F8F2"/>
                </a:solidFill>
                <a:latin typeface="Maven Pro" panose="020B0604020202020204" charset="0"/>
                <a:ea typeface="Times New Roman" panose="02020603050405020304" pitchFamily="18" charset="0"/>
                <a:cs typeface="Times New Roman" panose="02020603050405020304" pitchFamily="18" charset="0"/>
              </a:rPr>
              <a:t> </a:t>
            </a:r>
            <a:endParaRPr lang="fr-FR" sz="1000" dirty="0">
              <a:latin typeface="Maven Pro" panose="020B0604020202020204" charset="0"/>
              <a:ea typeface="Calibri" panose="020F0502020204030204" pitchFamily="34" charset="0"/>
              <a:cs typeface="Times New Roman" panose="02020603050405020304" pitchFamily="18" charset="0"/>
            </a:endParaRPr>
          </a:p>
          <a:p>
            <a:pPr>
              <a:lnSpc>
                <a:spcPts val="1425"/>
              </a:lnSpc>
            </a:pPr>
            <a:r>
              <a:rPr lang="fr-FR" sz="1000" dirty="0">
                <a:solidFill>
                  <a:srgbClr val="F8F8F2"/>
                </a:solidFill>
                <a:latin typeface="Maven Pro" panose="020B0604020202020204" charset="0"/>
                <a:ea typeface="Times New Roman" panose="02020603050405020304" pitchFamily="18" charset="0"/>
                <a:cs typeface="Times New Roman" panose="02020603050405020304" pitchFamily="18" charset="0"/>
              </a:rPr>
              <a:t> </a:t>
            </a:r>
            <a:endParaRPr lang="fr-FR" sz="1000" dirty="0">
              <a:latin typeface="Maven Pro"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116225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597375" y="1063525"/>
            <a:ext cx="7866900" cy="3786900"/>
          </a:xfrm>
          <a:prstGeom prst="rect">
            <a:avLst/>
          </a:prstGeom>
        </p:spPr>
        <p:txBody>
          <a:bodyPr spcFirstLastPara="1" wrap="square" lIns="91425" tIns="91425" rIns="91425" bIns="91425" anchor="t" anchorCtr="0">
            <a:noAutofit/>
          </a:bodyPr>
          <a:lstStyle/>
          <a:p>
            <a:pPr marL="0" lvl="0" indent="0">
              <a:buNone/>
            </a:pPr>
            <a:r>
              <a:rPr lang="fr-FR" dirty="0" smtClean="0">
                <a:latin typeface="Poppins Light" panose="00000400000000000000" pitchFamily="2" charset="0"/>
                <a:cs typeface="Poppins Light" panose="00000400000000000000" pitchFamily="2" charset="0"/>
              </a:rPr>
              <a:t>Data </a:t>
            </a:r>
            <a:r>
              <a:rPr lang="fr-FR" dirty="0" err="1" smtClean="0">
                <a:latin typeface="Poppins Light" panose="00000400000000000000" pitchFamily="2" charset="0"/>
                <a:cs typeface="Poppins Light" panose="00000400000000000000" pitchFamily="2" charset="0"/>
              </a:rPr>
              <a:t>analyst</a:t>
            </a:r>
            <a:r>
              <a:rPr lang="fr-FR" dirty="0" smtClean="0">
                <a:latin typeface="Poppins Light" panose="00000400000000000000" pitchFamily="2" charset="0"/>
                <a:cs typeface="Poppins Light" panose="00000400000000000000" pitchFamily="2" charset="0"/>
              </a:rPr>
              <a:t> chez Laplace </a:t>
            </a:r>
            <a:r>
              <a:rPr lang="fr-FR" dirty="0" err="1" smtClean="0">
                <a:latin typeface="Poppins Light" panose="00000400000000000000" pitchFamily="2" charset="0"/>
                <a:cs typeface="Poppins Light" panose="00000400000000000000" pitchFamily="2" charset="0"/>
              </a:rPr>
              <a:t>Immo</a:t>
            </a:r>
            <a:r>
              <a:rPr lang="fr-FR" dirty="0" smtClean="0">
                <a:latin typeface="Poppins Light" panose="00000400000000000000" pitchFamily="2" charset="0"/>
                <a:cs typeface="Poppins Light" panose="00000400000000000000" pitchFamily="2" charset="0"/>
              </a:rPr>
              <a:t>, un réseau national d’agences immobilières. François Lapeyre (DG) souhaite démarquer l’agence de la concurrence en créant un modèle, s’appuyant sur la Data, pour mieux prévoir le prix de vente des biens immobiliers. Le projet est conduit par Clara </a:t>
            </a:r>
            <a:r>
              <a:rPr lang="fr-FR" dirty="0" err="1" smtClean="0">
                <a:latin typeface="Poppins Light" panose="00000400000000000000" pitchFamily="2" charset="0"/>
                <a:cs typeface="Poppins Light" panose="00000400000000000000" pitchFamily="2" charset="0"/>
              </a:rPr>
              <a:t>Daucourt</a:t>
            </a:r>
            <a:r>
              <a:rPr lang="fr-FR" dirty="0" smtClean="0">
                <a:latin typeface="Poppins Light" panose="00000400000000000000" pitchFamily="2" charset="0"/>
                <a:cs typeface="Poppins Light" panose="00000400000000000000" pitchFamily="2" charset="0"/>
              </a:rPr>
              <a:t> (CTO) qui me confie la création de la </a:t>
            </a:r>
            <a:r>
              <a:rPr lang="fr-FR" dirty="0">
                <a:latin typeface="Montserrat" panose="00000500000000000000" pitchFamily="2" charset="0"/>
              </a:rPr>
              <a:t>base de données permettant de collecter les transactions immobilières et foncières en France. </a:t>
            </a:r>
            <a:endParaRPr lang="fr-FR" dirty="0" smtClean="0">
              <a:latin typeface="Montserrat" panose="00000500000000000000" pitchFamily="2" charset="0"/>
            </a:endParaRPr>
          </a:p>
          <a:p>
            <a:pPr marL="0" lvl="0" indent="0">
              <a:buNone/>
            </a:pPr>
            <a:endParaRPr dirty="0">
              <a:latin typeface="Poppins Light" panose="00000400000000000000" pitchFamily="2" charset="0"/>
              <a:cs typeface="Poppins Light" panose="00000400000000000000" pitchFamily="2" charset="0"/>
            </a:endParaRPr>
          </a:p>
          <a:p>
            <a:pPr marL="457200" lvl="0" indent="-304800" algn="l" rtl="0">
              <a:lnSpc>
                <a:spcPct val="100000"/>
              </a:lnSpc>
              <a:spcBef>
                <a:spcPts val="0"/>
              </a:spcBef>
              <a:spcAft>
                <a:spcPts val="0"/>
              </a:spcAft>
              <a:buClr>
                <a:schemeClr val="lt1"/>
              </a:buClr>
              <a:buSzPts val="1200"/>
              <a:buFont typeface="Maven Pro"/>
              <a:buAutoNum type="arabicPeriod"/>
            </a:pPr>
            <a:r>
              <a:rPr lang="fr-FR" dirty="0" smtClean="0">
                <a:latin typeface="Poppins Light" panose="00000400000000000000" pitchFamily="2" charset="0"/>
                <a:cs typeface="Poppins Light" panose="00000400000000000000" pitchFamily="2" charset="0"/>
              </a:rPr>
              <a:t>Analyser les données extraites du site open data des demandes de valeurs foncières. En préparer un dictionnaire de données.</a:t>
            </a:r>
            <a:endParaRPr dirty="0">
              <a:solidFill>
                <a:schemeClr val="accent2"/>
              </a:solidFill>
              <a:latin typeface="Poppins Light" panose="00000400000000000000" pitchFamily="2" charset="0"/>
              <a:cs typeface="Poppins Light" panose="00000400000000000000" pitchFamily="2" charset="0"/>
            </a:endParaRPr>
          </a:p>
          <a:p>
            <a:pPr lvl="0" indent="-304800">
              <a:buSzPts val="1200"/>
              <a:buFont typeface="Maven Pro"/>
              <a:buAutoNum type="arabicPeriod"/>
            </a:pPr>
            <a:r>
              <a:rPr lang="fr-FR" dirty="0" smtClean="0">
                <a:latin typeface="Poppins Light" panose="00000400000000000000" pitchFamily="2" charset="0"/>
                <a:cs typeface="Poppins Light" panose="00000400000000000000" pitchFamily="2" charset="0"/>
              </a:rPr>
              <a:t>Proposer un modèle conceptuel des données afin de </a:t>
            </a:r>
            <a:r>
              <a:rPr lang="fr-FR" dirty="0" smtClean="0">
                <a:latin typeface="Montserrat" panose="00000500000000000000" pitchFamily="2" charset="0"/>
              </a:rPr>
              <a:t>bien visualiser les différentes entités, associations et cardinalités de la base de données.</a:t>
            </a:r>
            <a:endParaRPr dirty="0" smtClean="0">
              <a:latin typeface="Poppins Light" panose="00000400000000000000" pitchFamily="2" charset="0"/>
              <a:cs typeface="Poppins Light" panose="00000400000000000000" pitchFamily="2" charset="0"/>
            </a:endParaRPr>
          </a:p>
          <a:p>
            <a:pPr lvl="0" indent="-304800">
              <a:buSzPts val="1200"/>
              <a:buFont typeface="Maven Pro"/>
              <a:buAutoNum type="arabicPeriod"/>
            </a:pPr>
            <a:r>
              <a:rPr lang="fr-FR" dirty="0" smtClean="0">
                <a:latin typeface="Montserrat" panose="00000500000000000000" pitchFamily="2" charset="0"/>
              </a:rPr>
              <a:t>Présenter </a:t>
            </a:r>
            <a:r>
              <a:rPr lang="fr-FR" dirty="0">
                <a:latin typeface="Montserrat" panose="00000500000000000000" pitchFamily="2" charset="0"/>
              </a:rPr>
              <a:t>le schéma relationnel normalisé en 3NF de la base de données qui donnera lieu à la création des tables</a:t>
            </a:r>
            <a:r>
              <a:rPr lang="fr-FR" dirty="0" smtClean="0">
                <a:latin typeface="Montserrat" panose="00000500000000000000" pitchFamily="2" charset="0"/>
              </a:rPr>
              <a:t>.</a:t>
            </a:r>
            <a:endParaRPr dirty="0">
              <a:latin typeface="Poppins Light" panose="00000400000000000000" pitchFamily="2" charset="0"/>
              <a:cs typeface="Poppins Light" panose="00000400000000000000" pitchFamily="2" charset="0"/>
            </a:endParaRPr>
          </a:p>
          <a:p>
            <a:pPr marL="457200" lvl="0" indent="-304800" algn="l" rtl="0">
              <a:lnSpc>
                <a:spcPct val="100000"/>
              </a:lnSpc>
              <a:spcBef>
                <a:spcPts val="0"/>
              </a:spcBef>
              <a:spcAft>
                <a:spcPts val="0"/>
              </a:spcAft>
              <a:buClr>
                <a:schemeClr val="lt1"/>
              </a:buClr>
              <a:buSzPts val="1200"/>
              <a:buFont typeface="Maven Pro"/>
              <a:buAutoNum type="arabicPeriod"/>
            </a:pPr>
            <a:r>
              <a:rPr lang="en" dirty="0" smtClean="0">
                <a:solidFill>
                  <a:schemeClr val="bg1"/>
                </a:solidFill>
                <a:uFill>
                  <a:noFill/>
                </a:uFill>
                <a:latin typeface="Poppins Light" panose="00000400000000000000" pitchFamily="2" charset="0"/>
                <a:ea typeface="Maven Pro SemiBold"/>
                <a:cs typeface="Poppins Light" panose="00000400000000000000" pitchFamily="2" charset="0"/>
                <a:sym typeface="Maven Pro SemiBold"/>
              </a:rPr>
              <a:t>Pour la création de la base, opter pour une solution Open Source.</a:t>
            </a:r>
          </a:p>
          <a:p>
            <a:pPr lvl="0" indent="-304800">
              <a:buSzPts val="1200"/>
              <a:buFont typeface="Maven Pro"/>
              <a:buAutoNum type="arabicPeriod"/>
            </a:pPr>
            <a:r>
              <a:rPr lang="en" dirty="0" smtClean="0">
                <a:solidFill>
                  <a:schemeClr val="bg1"/>
                </a:solidFill>
                <a:uFill>
                  <a:noFill/>
                </a:uFill>
                <a:latin typeface="Poppins Light" panose="00000400000000000000" pitchFamily="2" charset="0"/>
                <a:ea typeface="Maven Pro SemiBold"/>
                <a:cs typeface="Poppins Light" panose="00000400000000000000" pitchFamily="2" charset="0"/>
                <a:sym typeface="Maven Pro SemiBold"/>
              </a:rPr>
              <a:t>P</a:t>
            </a:r>
            <a:r>
              <a:rPr lang="fr-FR" dirty="0" smtClean="0">
                <a:solidFill>
                  <a:schemeClr val="bg1"/>
                </a:solidFill>
                <a:uFill>
                  <a:noFill/>
                </a:uFill>
                <a:latin typeface="Poppins Light" panose="00000400000000000000" pitchFamily="2" charset="0"/>
                <a:ea typeface="Maven Pro SemiBold"/>
                <a:cs typeface="Poppins Light" panose="00000400000000000000" pitchFamily="2" charset="0"/>
                <a:sym typeface="Maven Pro SemiBold"/>
              </a:rPr>
              <a:t>réparer les données </a:t>
            </a:r>
            <a:r>
              <a:rPr lang="fr-FR" dirty="0">
                <a:solidFill>
                  <a:schemeClr val="bg1"/>
                </a:solidFill>
                <a:uFill>
                  <a:noFill/>
                </a:uFill>
                <a:latin typeface="Poppins Light" panose="00000400000000000000" pitchFamily="2" charset="0"/>
                <a:ea typeface="Maven Pro SemiBold"/>
                <a:cs typeface="Poppins Light" panose="00000400000000000000" pitchFamily="2" charset="0"/>
                <a:sym typeface="Maven Pro SemiBold"/>
              </a:rPr>
              <a:t>et les faire correspondre au schéma </a:t>
            </a:r>
            <a:r>
              <a:rPr lang="fr-FR" dirty="0" smtClean="0">
                <a:solidFill>
                  <a:schemeClr val="bg1"/>
                </a:solidFill>
                <a:uFill>
                  <a:noFill/>
                </a:uFill>
                <a:latin typeface="Poppins Light" panose="00000400000000000000" pitchFamily="2" charset="0"/>
                <a:ea typeface="Maven Pro SemiBold"/>
                <a:cs typeface="Poppins Light" panose="00000400000000000000" pitchFamily="2" charset="0"/>
                <a:sym typeface="Maven Pro SemiBold"/>
              </a:rPr>
              <a:t>relationnel, Excel et/ou Power </a:t>
            </a:r>
            <a:r>
              <a:rPr lang="fr-FR" dirty="0" err="1" smtClean="0">
                <a:solidFill>
                  <a:schemeClr val="bg1"/>
                </a:solidFill>
                <a:uFill>
                  <a:noFill/>
                </a:uFill>
                <a:latin typeface="Poppins Light" panose="00000400000000000000" pitchFamily="2" charset="0"/>
                <a:ea typeface="Maven Pro SemiBold"/>
                <a:cs typeface="Poppins Light" panose="00000400000000000000" pitchFamily="2" charset="0"/>
                <a:sym typeface="Maven Pro SemiBold"/>
              </a:rPr>
              <a:t>Query</a:t>
            </a:r>
            <a:r>
              <a:rPr lang="fr-FR" dirty="0" smtClean="0">
                <a:solidFill>
                  <a:schemeClr val="bg1"/>
                </a:solidFill>
                <a:uFill>
                  <a:noFill/>
                </a:uFill>
                <a:latin typeface="Poppins Light" panose="00000400000000000000" pitchFamily="2" charset="0"/>
                <a:ea typeface="Maven Pro SemiBold"/>
                <a:cs typeface="Poppins Light" panose="00000400000000000000" pitchFamily="2" charset="0"/>
                <a:sym typeface="Maven Pro SemiBold"/>
              </a:rPr>
              <a:t> pourront être utilisés.</a:t>
            </a:r>
          </a:p>
          <a:p>
            <a:pPr lvl="0" indent="-304800">
              <a:buSzPts val="1200"/>
              <a:buFont typeface="Maven Pro"/>
              <a:buAutoNum type="arabicPeriod"/>
            </a:pPr>
            <a:r>
              <a:rPr lang="fr-FR" dirty="0" smtClean="0">
                <a:latin typeface="Poppins Light" panose="00000400000000000000" pitchFamily="2" charset="0"/>
                <a:cs typeface="Poppins Light" panose="00000400000000000000" pitchFamily="2" charset="0"/>
              </a:rPr>
              <a:t>Pour la version POC (Proof Of Concept) nous utiliserons seulement les données du premier semestre 2020</a:t>
            </a:r>
          </a:p>
          <a:p>
            <a:pPr lvl="0" indent="-304800">
              <a:buSzPts val="1200"/>
              <a:buFont typeface="Maven Pro"/>
              <a:buAutoNum type="arabicPeriod"/>
            </a:pPr>
            <a:r>
              <a:rPr lang="fr-FR" dirty="0" smtClean="0">
                <a:latin typeface="Poppins Light" panose="00000400000000000000" pitchFamily="2" charset="0"/>
                <a:cs typeface="Poppins Light" panose="00000400000000000000" pitchFamily="2" charset="0"/>
              </a:rPr>
              <a:t>A l’aide de requêtes SQL, extraire et analyser les données demandées par François Lapeyre.</a:t>
            </a:r>
            <a:endParaRPr dirty="0">
              <a:latin typeface="Poppins Light" panose="00000400000000000000" pitchFamily="2" charset="0"/>
              <a:cs typeface="Poppins Light" panose="00000400000000000000" pitchFamily="2" charset="0"/>
            </a:endParaRPr>
          </a:p>
          <a:p>
            <a:pPr marL="0" lvl="0" indent="0" algn="l" rtl="0">
              <a:lnSpc>
                <a:spcPct val="100000"/>
              </a:lnSpc>
              <a:spcBef>
                <a:spcPts val="1600"/>
              </a:spcBef>
              <a:spcAft>
                <a:spcPts val="0"/>
              </a:spcAft>
              <a:buNone/>
            </a:pPr>
            <a:endParaRPr dirty="0">
              <a:latin typeface="Poppins Light" panose="00000400000000000000" pitchFamily="2" charset="0"/>
              <a:cs typeface="Poppins Light" panose="00000400000000000000" pitchFamily="2" charset="0"/>
            </a:endParaRPr>
          </a:p>
          <a:p>
            <a:pPr marL="0" lvl="0" indent="0" algn="l" rtl="0">
              <a:lnSpc>
                <a:spcPct val="100000"/>
              </a:lnSpc>
              <a:spcBef>
                <a:spcPts val="1600"/>
              </a:spcBef>
              <a:spcAft>
                <a:spcPts val="1600"/>
              </a:spcAft>
              <a:buNone/>
            </a:pPr>
            <a:endParaRPr dirty="0"/>
          </a:p>
        </p:txBody>
      </p:sp>
      <p:sp>
        <p:nvSpPr>
          <p:cNvPr id="466" name="Google Shape;466;p26"/>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dirty="0" smtClean="0">
                <a:latin typeface="Maven Pro" panose="020B0604020202020204" charset="0"/>
                <a:cs typeface="Poppins Medium" panose="00000600000000000000" pitchFamily="2" charset="0"/>
              </a:rPr>
              <a:t>Projet “DATAImmo”</a:t>
            </a:r>
            <a:endParaRPr sz="2500" dirty="0">
              <a:latin typeface="Maven Pro" panose="020B0604020202020204" charset="0"/>
              <a:cs typeface="Poppins Medium" panose="00000600000000000000" pitchFamily="2" charset="0"/>
            </a:endParaRPr>
          </a:p>
        </p:txBody>
      </p:sp>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texte 8"/>
          <p:cNvSpPr>
            <a:spLocks noGrp="1"/>
          </p:cNvSpPr>
          <p:nvPr>
            <p:ph type="body" idx="1"/>
          </p:nvPr>
        </p:nvSpPr>
        <p:spPr>
          <a:xfrm>
            <a:off x="618824" y="989475"/>
            <a:ext cx="7685318" cy="3270512"/>
          </a:xfrm>
        </p:spPr>
        <p:txBody>
          <a:bodyPr/>
          <a:lstStyle/>
          <a:p>
            <a:pPr>
              <a:lnSpc>
                <a:spcPct val="150000"/>
              </a:lnSpc>
            </a:pPr>
            <a:r>
              <a:rPr lang="fr-FR" sz="1200" dirty="0">
                <a:solidFill>
                  <a:srgbClr val="F8F8F2"/>
                </a:solidFill>
                <a:latin typeface="Poppins" panose="00000500000000000000" pitchFamily="2" charset="0"/>
                <a:ea typeface="Times New Roman" panose="02020603050405020304" pitchFamily="18" charset="0"/>
                <a:cs typeface="Poppins" panose="00000500000000000000" pitchFamily="2" charset="0"/>
              </a:rPr>
              <a:t>A - 16 chemin de la </a:t>
            </a:r>
            <a:r>
              <a:rPr lang="fr-FR" sz="1200" dirty="0" err="1">
                <a:solidFill>
                  <a:srgbClr val="F8F8F2"/>
                </a:solidFill>
                <a:latin typeface="Poppins" panose="00000500000000000000" pitchFamily="2" charset="0"/>
                <a:ea typeface="Times New Roman" panose="02020603050405020304" pitchFamily="18" charset="0"/>
                <a:cs typeface="Poppins" panose="00000500000000000000" pitchFamily="2" charset="0"/>
              </a:rPr>
              <a:t>Cavignon</a:t>
            </a:r>
            <a:r>
              <a:rPr lang="fr-FR" sz="1200" dirty="0">
                <a:solidFill>
                  <a:srgbClr val="F8F8F2"/>
                </a:solidFill>
                <a:latin typeface="Poppins" panose="00000500000000000000" pitchFamily="2" charset="0"/>
                <a:ea typeface="Times New Roman" panose="02020603050405020304" pitchFamily="18" charset="0"/>
                <a:cs typeface="Poppins" panose="00000500000000000000" pitchFamily="2" charset="0"/>
              </a:rPr>
              <a:t> est en réalité situé au 18 et comportent 5 autres appartement et une dépendance</a:t>
            </a:r>
            <a:endParaRPr lang="fr-FR" sz="1200" dirty="0">
              <a:latin typeface="Poppins" panose="00000500000000000000" pitchFamily="2" charset="0"/>
              <a:ea typeface="Calibri" panose="020F0502020204030204" pitchFamily="34" charset="0"/>
              <a:cs typeface="Poppins" panose="00000500000000000000" pitchFamily="2" charset="0"/>
            </a:endParaRPr>
          </a:p>
          <a:p>
            <a:pPr>
              <a:lnSpc>
                <a:spcPct val="150000"/>
              </a:lnSpc>
            </a:pPr>
            <a:r>
              <a:rPr lang="fr-FR" sz="1200" dirty="0" smtClean="0">
                <a:solidFill>
                  <a:srgbClr val="F8F8F2"/>
                </a:solidFill>
                <a:latin typeface="Poppins" panose="00000500000000000000" pitchFamily="2" charset="0"/>
                <a:ea typeface="Times New Roman" panose="02020603050405020304" pitchFamily="18" charset="0"/>
                <a:cs typeface="Poppins" panose="00000500000000000000" pitchFamily="2" charset="0"/>
              </a:rPr>
              <a:t>B </a:t>
            </a:r>
            <a:r>
              <a:rPr lang="fr-FR" sz="1200" dirty="0">
                <a:solidFill>
                  <a:srgbClr val="F8F8F2"/>
                </a:solidFill>
                <a:latin typeface="Poppins" panose="00000500000000000000" pitchFamily="2" charset="0"/>
                <a:ea typeface="Times New Roman" panose="02020603050405020304" pitchFamily="18" charset="0"/>
                <a:cs typeface="Poppins" panose="00000500000000000000" pitchFamily="2" charset="0"/>
              </a:rPr>
              <a:t>– 104 rue du Bac correspond à un appartement de 289m² et non de 20m² pouvant quant à elle correspondre à la dépendance rattachée</a:t>
            </a:r>
            <a:endParaRPr lang="fr-FR" sz="1200" dirty="0">
              <a:latin typeface="Poppins" panose="00000500000000000000" pitchFamily="2" charset="0"/>
              <a:ea typeface="Calibri" panose="020F0502020204030204" pitchFamily="34" charset="0"/>
              <a:cs typeface="Poppins" panose="00000500000000000000" pitchFamily="2" charset="0"/>
            </a:endParaRPr>
          </a:p>
          <a:p>
            <a:pPr>
              <a:lnSpc>
                <a:spcPct val="150000"/>
              </a:lnSpc>
            </a:pPr>
            <a:r>
              <a:rPr lang="fr-FR" sz="1200" dirty="0" smtClean="0">
                <a:solidFill>
                  <a:srgbClr val="F8F8F2"/>
                </a:solidFill>
                <a:latin typeface="Poppins" panose="00000500000000000000" pitchFamily="2" charset="0"/>
                <a:ea typeface="Times New Roman" panose="02020603050405020304" pitchFamily="18" charset="0"/>
                <a:cs typeface="Poppins" panose="00000500000000000000" pitchFamily="2" charset="0"/>
              </a:rPr>
              <a:t>C </a:t>
            </a:r>
            <a:r>
              <a:rPr lang="fr-FR" sz="1200" dirty="0">
                <a:solidFill>
                  <a:srgbClr val="F8F8F2"/>
                </a:solidFill>
                <a:latin typeface="Poppins" panose="00000500000000000000" pitchFamily="2" charset="0"/>
                <a:ea typeface="Times New Roman" panose="02020603050405020304" pitchFamily="18" charset="0"/>
                <a:cs typeface="Poppins" panose="00000500000000000000" pitchFamily="2" charset="0"/>
              </a:rPr>
              <a:t>– 33 rue Lemercier correspond bien à un appartement de 42m². Cela semble très étrange qu’un bien de cette taille soit vendu à ce prix alors qu’à cette adresse 6 autres appartements, plus grands, soit vendus pour 10 fois moins cher</a:t>
            </a:r>
            <a:endParaRPr lang="fr-FR" sz="1200" dirty="0">
              <a:latin typeface="Poppins" panose="00000500000000000000" pitchFamily="2" charset="0"/>
              <a:ea typeface="Calibri" panose="020F0502020204030204" pitchFamily="34" charset="0"/>
              <a:cs typeface="Poppins" panose="00000500000000000000" pitchFamily="2" charset="0"/>
            </a:endParaRPr>
          </a:p>
          <a:p>
            <a:pPr>
              <a:lnSpc>
                <a:spcPct val="150000"/>
              </a:lnSpc>
            </a:pPr>
            <a:r>
              <a:rPr lang="fr-FR" sz="1200" dirty="0" smtClean="0">
                <a:solidFill>
                  <a:srgbClr val="F8F8F2"/>
                </a:solidFill>
                <a:latin typeface="Poppins" panose="00000500000000000000" pitchFamily="2" charset="0"/>
                <a:ea typeface="Times New Roman" panose="02020603050405020304" pitchFamily="18" charset="0"/>
                <a:cs typeface="Poppins" panose="00000500000000000000" pitchFamily="2" charset="0"/>
              </a:rPr>
              <a:t>D </a:t>
            </a:r>
            <a:r>
              <a:rPr lang="fr-FR" sz="1200" dirty="0">
                <a:solidFill>
                  <a:srgbClr val="F8F8F2"/>
                </a:solidFill>
                <a:latin typeface="Poppins" panose="00000500000000000000" pitchFamily="2" charset="0"/>
                <a:ea typeface="Times New Roman" panose="02020603050405020304" pitchFamily="18" charset="0"/>
                <a:cs typeface="Poppins" panose="00000500000000000000" pitchFamily="2" charset="0"/>
              </a:rPr>
              <a:t>– 108 rue Saint Honore n’a eu aucunes ventes depuis le 01/01/2016, aucunes ventes ne correspond à cette valeur foncière dans cette rue, ni dans cette section</a:t>
            </a:r>
            <a:endParaRPr lang="fr-FR" sz="1200" dirty="0">
              <a:latin typeface="Poppins" panose="00000500000000000000" pitchFamily="2" charset="0"/>
              <a:ea typeface="Calibri" panose="020F0502020204030204" pitchFamily="34" charset="0"/>
              <a:cs typeface="Poppins" panose="00000500000000000000" pitchFamily="2" charset="0"/>
            </a:endParaRPr>
          </a:p>
          <a:p>
            <a:pPr>
              <a:lnSpc>
                <a:spcPct val="150000"/>
              </a:lnSpc>
            </a:pPr>
            <a:r>
              <a:rPr lang="fr-FR" sz="1200" dirty="0" smtClean="0">
                <a:solidFill>
                  <a:srgbClr val="F8F8F2"/>
                </a:solidFill>
                <a:latin typeface="Poppins" panose="00000500000000000000" pitchFamily="2" charset="0"/>
                <a:ea typeface="Times New Roman" panose="02020603050405020304" pitchFamily="18" charset="0"/>
                <a:cs typeface="Poppins" panose="00000500000000000000" pitchFamily="2" charset="0"/>
              </a:rPr>
              <a:t>E </a:t>
            </a:r>
            <a:r>
              <a:rPr lang="fr-FR" sz="1200" dirty="0">
                <a:solidFill>
                  <a:srgbClr val="F8F8F2"/>
                </a:solidFill>
                <a:latin typeface="Poppins" panose="00000500000000000000" pitchFamily="2" charset="0"/>
                <a:ea typeface="Times New Roman" panose="02020603050405020304" pitchFamily="18" charset="0"/>
                <a:cs typeface="Poppins" panose="00000500000000000000" pitchFamily="2" charset="0"/>
              </a:rPr>
              <a:t>– 83 rue du Temple comprend 4 appartements de plus ainsi que 3 locaux commerciaux</a:t>
            </a:r>
            <a:endParaRPr lang="fr-FR" sz="1200" dirty="0">
              <a:latin typeface="Poppins" panose="00000500000000000000" pitchFamily="2" charset="0"/>
              <a:ea typeface="Calibri" panose="020F0502020204030204" pitchFamily="34" charset="0"/>
              <a:cs typeface="Poppins" panose="00000500000000000000" pitchFamily="2" charset="0"/>
            </a:endParaRPr>
          </a:p>
          <a:p>
            <a:endParaRPr lang="fr-FR" dirty="0"/>
          </a:p>
        </p:txBody>
      </p:sp>
      <p:sp>
        <p:nvSpPr>
          <p:cNvPr id="8" name="Titre 7"/>
          <p:cNvSpPr>
            <a:spLocks noGrp="1"/>
          </p:cNvSpPr>
          <p:nvPr>
            <p:ph type="ctrTitle"/>
          </p:nvPr>
        </p:nvSpPr>
        <p:spPr>
          <a:xfrm>
            <a:off x="618824" y="411675"/>
            <a:ext cx="3272345" cy="577800"/>
          </a:xfrm>
        </p:spPr>
        <p:txBody>
          <a:bodyPr/>
          <a:lstStyle/>
          <a:p>
            <a:pPr>
              <a:lnSpc>
                <a:spcPts val="1425"/>
              </a:lnSpc>
            </a:pPr>
            <a:r>
              <a:rPr lang="fr-FR" sz="1400" dirty="0">
                <a:solidFill>
                  <a:srgbClr val="F8F8F2"/>
                </a:solidFill>
                <a:latin typeface="Maven Pro" panose="020B0604020202020204" charset="0"/>
                <a:ea typeface="Times New Roman" panose="02020603050405020304" pitchFamily="18" charset="0"/>
                <a:cs typeface="Times New Roman" panose="02020603050405020304" pitchFamily="18" charset="0"/>
              </a:rPr>
              <a:t>4 – Résultats des autres </a:t>
            </a:r>
            <a:r>
              <a:rPr lang="fr-FR" sz="1400" dirty="0" err="1">
                <a:solidFill>
                  <a:srgbClr val="F8F8F2"/>
                </a:solidFill>
                <a:latin typeface="Maven Pro" panose="020B0604020202020204" charset="0"/>
                <a:ea typeface="Times New Roman" panose="02020603050405020304" pitchFamily="18" charset="0"/>
                <a:cs typeface="Times New Roman" panose="02020603050405020304" pitchFamily="18" charset="0"/>
              </a:rPr>
              <a:t>outliers</a:t>
            </a:r>
            <a:r>
              <a:rPr lang="fr-FR" sz="1400" dirty="0">
                <a:latin typeface="Maven Pro" panose="020B0604020202020204" charset="0"/>
                <a:ea typeface="Calibri" panose="020F0502020204030204" pitchFamily="34" charset="0"/>
                <a:cs typeface="Times New Roman" panose="02020603050405020304" pitchFamily="18" charset="0"/>
              </a:rPr>
              <a:t/>
            </a:r>
            <a:br>
              <a:rPr lang="fr-FR" sz="1400" dirty="0">
                <a:latin typeface="Maven Pro" panose="020B0604020202020204" charset="0"/>
                <a:ea typeface="Calibri" panose="020F0502020204030204" pitchFamily="34" charset="0"/>
                <a:cs typeface="Times New Roman" panose="02020603050405020304" pitchFamily="18" charset="0"/>
              </a:rPr>
            </a:br>
            <a:endParaRPr lang="fr-FR" sz="1400" dirty="0">
              <a:latin typeface="Maven Pro" panose="020B0604020202020204" charset="0"/>
            </a:endParaRPr>
          </a:p>
        </p:txBody>
      </p:sp>
    </p:spTree>
    <p:extLst>
      <p:ext uri="{BB962C8B-B14F-4D97-AF65-F5344CB8AC3E}">
        <p14:creationId xmlns:p14="http://schemas.microsoft.com/office/powerpoint/2010/main" val="28814615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a:xfrm>
            <a:off x="425031" y="830079"/>
            <a:ext cx="7042569" cy="2682742"/>
          </a:xfrm>
        </p:spPr>
        <p:txBody>
          <a:bodyPr/>
          <a:lstStyle/>
          <a:p>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WITH</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1er_trimestre AS (</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SELECT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COUNT(id)</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AS</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1er_trim_ventes</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FROM</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vente</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WHERE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date_vente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BETWEEN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'2020-01-01'</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AND</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'2020-03-31'</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2nd_trimestre AS (</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SELECT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COUNT(id)</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AS</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2nd_trim_ventes</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FROM</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vente</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WHERE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date_vente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BETWEEN</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'2020-04-01'</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AND</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'2020-06-30'</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SELECT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66D9EF"/>
                </a:solidFill>
                <a:latin typeface="Consolas" panose="020B0609020204030204" pitchFamily="49" charset="0"/>
                <a:ea typeface="Times New Roman" panose="02020603050405020304" pitchFamily="18" charset="0"/>
                <a:cs typeface="Times New Roman" panose="02020603050405020304" pitchFamily="18" charset="0"/>
              </a:rPr>
              <a:t>ROUND</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(((2nd_trim_ventes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1er_trim_ventes)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1er_trim_ventes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100),2)</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AS</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taux_evolution</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FROM</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10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1er_trimestre</a:t>
            </a: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2nd_trimestre</a:t>
            </a:r>
            <a:r>
              <a:rPr lang="fr-FR" sz="1000" dirty="0">
                <a:latin typeface="Consolas" panose="020B0609020204030204" pitchFamily="49" charset="0"/>
                <a:ea typeface="Calibri" panose="020F0502020204030204" pitchFamily="34" charset="0"/>
                <a:cs typeface="Times New Roman" panose="02020603050405020304" pitchFamily="18" charset="0"/>
              </a:rPr>
              <a:t/>
            </a:r>
            <a:br>
              <a:rPr lang="fr-FR" sz="1000" dirty="0">
                <a:latin typeface="Consolas" panose="020B0609020204030204" pitchFamily="49" charset="0"/>
                <a:ea typeface="Calibri" panose="020F0502020204030204" pitchFamily="34" charset="0"/>
                <a:cs typeface="Times New Roman" panose="02020603050405020304" pitchFamily="18" charset="0"/>
              </a:rPr>
            </a:br>
            <a:r>
              <a:rPr lang="fr-FR" sz="10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endParaRPr lang="fr-FR" sz="1000"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5" name="Sous-titre 4"/>
          <p:cNvSpPr>
            <a:spLocks noGrp="1"/>
          </p:cNvSpPr>
          <p:nvPr>
            <p:ph type="subTitle" idx="1"/>
          </p:nvPr>
        </p:nvSpPr>
        <p:spPr>
          <a:xfrm>
            <a:off x="751368" y="3753382"/>
            <a:ext cx="6389894" cy="507485"/>
          </a:xfrm>
        </p:spPr>
        <p:txBody>
          <a:bodyPr/>
          <a:lstStyle/>
          <a:p>
            <a:pPr>
              <a:lnSpc>
                <a:spcPts val="1425"/>
              </a:lnSpc>
            </a:pPr>
            <a:r>
              <a:rPr lang="fr-FR" sz="1100" dirty="0">
                <a:solidFill>
                  <a:srgbClr val="88846F"/>
                </a:solidFill>
                <a:latin typeface="Poppins" panose="00000500000000000000" pitchFamily="2" charset="0"/>
                <a:ea typeface="Times New Roman" panose="02020603050405020304" pitchFamily="18" charset="0"/>
                <a:cs typeface="Times New Roman" panose="02020603050405020304" pitchFamily="18" charset="0"/>
              </a:rPr>
              <a:t>-- Le taux d'évolution est en en hausse de 3.68% entre le 1er et le 2nd trimestre 2020.</a:t>
            </a:r>
            <a:endParaRPr lang="fr-FR" sz="1100" dirty="0">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8" name="Titre 7"/>
          <p:cNvSpPr>
            <a:spLocks noGrp="1"/>
          </p:cNvSpPr>
          <p:nvPr>
            <p:ph type="ctrTitle" idx="4"/>
          </p:nvPr>
        </p:nvSpPr>
        <p:spPr>
          <a:xfrm>
            <a:off x="425031" y="196478"/>
            <a:ext cx="6179540" cy="633600"/>
          </a:xfrm>
        </p:spPr>
        <p:txBody>
          <a:bodyPr/>
          <a:lstStyle/>
          <a:p>
            <a:r>
              <a:rPr lang="fr-FR" sz="1400" dirty="0" smtClean="0">
                <a:latin typeface="Maven Pro" panose="020B0604020202020204" charset="0"/>
                <a:ea typeface="Calibri" panose="020F0502020204030204" pitchFamily="34" charset="0"/>
              </a:rPr>
              <a:t>6</a:t>
            </a:r>
            <a:r>
              <a:rPr lang="fr-FR" sz="1400" dirty="0">
                <a:latin typeface="Maven Pro" panose="020B0604020202020204" charset="0"/>
                <a:ea typeface="Calibri" panose="020F0502020204030204" pitchFamily="34" charset="0"/>
              </a:rPr>
              <a:t>. Taux d’évolution du nombre de ventes entre le premier et le second trimestre de 2020 ? </a:t>
            </a:r>
            <a:endParaRPr lang="fr-FR" sz="1400" dirty="0">
              <a:latin typeface="Maven Pro" panose="020B0604020202020204" charset="0"/>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1262" y="1652337"/>
            <a:ext cx="1733550" cy="1038225"/>
          </a:xfrm>
          <a:prstGeom prst="rect">
            <a:avLst/>
          </a:prstGeom>
        </p:spPr>
      </p:pic>
    </p:spTree>
    <p:extLst>
      <p:ext uri="{BB962C8B-B14F-4D97-AF65-F5344CB8AC3E}">
        <p14:creationId xmlns:p14="http://schemas.microsoft.com/office/powerpoint/2010/main" val="6240590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a:xfrm>
            <a:off x="489632" y="504716"/>
            <a:ext cx="4102246" cy="3832625"/>
          </a:xfrm>
        </p:spPr>
        <p:txBody>
          <a:bodyPr/>
          <a:lstStyle/>
          <a:p>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WITH</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1er_trimestre AS (</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SELECT</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COUNT(vente.id)</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AS</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1er_trim_ventes,</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nom_commune</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FROM</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vente</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JOIN bien</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vente</a:t>
            </a:r>
            <a:r>
              <a:rPr lang="fr-FR" sz="6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bien_id</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JOIN cadastre</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a:t>
            </a:r>
            <a:r>
              <a:rPr lang="fr-FR" sz="6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cadastre_id</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cadastre</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JOIN commune</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cadastre</a:t>
            </a:r>
            <a:r>
              <a:rPr lang="fr-FR" sz="6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commune_id</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commune</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WHERE</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date_vente</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BETWEEN</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'2020-01-01'</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AND</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'2020-03-31'</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GROUP BY</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nom_commune</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2nd_trimestre AS (</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SELECT</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COUNT(vente.id)</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AS</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2nd_trim_ventes, </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nom_commune</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FROM</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vente</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JOIN bien</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vente</a:t>
            </a:r>
            <a:r>
              <a:rPr lang="fr-FR" sz="6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bien_id</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JOIN cadastre</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a:t>
            </a:r>
            <a:r>
              <a:rPr lang="fr-FR" sz="6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cadastre_id</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cadastre</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JOIN commune</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cadastre</a:t>
            </a:r>
            <a:r>
              <a:rPr lang="fr-FR" sz="6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commune_id</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commune</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WHERE</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date_vente</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BETWEEN</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'2020-04-01'</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AND</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'2020-06-30'</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GROUP BY</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nom_commune</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SELECT</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nom_commune</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66D9EF"/>
                </a:solidFill>
                <a:latin typeface="Consolas" panose="020B0609020204030204" pitchFamily="49" charset="0"/>
                <a:ea typeface="Times New Roman" panose="02020603050405020304" pitchFamily="18" charset="0"/>
                <a:cs typeface="Times New Roman" panose="02020603050405020304" pitchFamily="18" charset="0"/>
              </a:rPr>
              <a:t>ROUND</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(((2nd_trim_ventes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1er_trim_ventes)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1er_trim_ventes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100</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2</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AS </a:t>
            </a:r>
            <a:r>
              <a:rPr lang="fr-FR" sz="6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taux_evolution</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FROM</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1er_trimestre</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LEFT JOIN</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2nd_trimestre USING(</a:t>
            </a:r>
            <a:r>
              <a:rPr lang="fr-FR" sz="6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nom_commune</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WHERE</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66D9EF"/>
                </a:solidFill>
                <a:latin typeface="Consolas" panose="020B0609020204030204" pitchFamily="49" charset="0"/>
                <a:ea typeface="Times New Roman" panose="02020603050405020304" pitchFamily="18" charset="0"/>
                <a:cs typeface="Times New Roman" panose="02020603050405020304" pitchFamily="18" charset="0"/>
              </a:rPr>
              <a:t>ROUND</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(((2nd_trim_ventes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1er_trim_ventes)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1er_trim_ventes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100</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6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2</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&gt;=</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20</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ORDER BY</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taux_evolution</a:t>
            </a: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6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DESC</a:t>
            </a:r>
            <a:r>
              <a:rPr lang="fr-FR" sz="600" dirty="0">
                <a:latin typeface="Consolas" panose="020B0609020204030204" pitchFamily="49" charset="0"/>
                <a:ea typeface="Calibri" panose="020F0502020204030204" pitchFamily="34" charset="0"/>
                <a:cs typeface="Times New Roman" panose="02020603050405020304" pitchFamily="18" charset="0"/>
              </a:rPr>
              <a:t/>
            </a:r>
            <a:br>
              <a:rPr lang="fr-FR" sz="600" dirty="0">
                <a:latin typeface="Consolas" panose="020B0609020204030204" pitchFamily="49" charset="0"/>
                <a:ea typeface="Calibri" panose="020F0502020204030204" pitchFamily="34" charset="0"/>
                <a:cs typeface="Times New Roman" panose="02020603050405020304" pitchFamily="18" charset="0"/>
              </a:rPr>
            </a:br>
            <a:r>
              <a:rPr lang="fr-FR" sz="6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endParaRPr lang="fr-FR" sz="600"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8" name="Titre 7"/>
          <p:cNvSpPr>
            <a:spLocks noGrp="1"/>
          </p:cNvSpPr>
          <p:nvPr>
            <p:ph type="ctrTitle" idx="4"/>
          </p:nvPr>
        </p:nvSpPr>
        <p:spPr>
          <a:xfrm>
            <a:off x="318052" y="174097"/>
            <a:ext cx="6223564" cy="633600"/>
          </a:xfrm>
        </p:spPr>
        <p:txBody>
          <a:bodyPr/>
          <a:lstStyle/>
          <a:p>
            <a:pPr algn="ctr"/>
            <a:r>
              <a:rPr lang="fr-FR" sz="1400" dirty="0">
                <a:latin typeface="Maven Pro" panose="020B0604020202020204" charset="0"/>
                <a:ea typeface="Calibri" panose="020F0502020204030204" pitchFamily="34" charset="0"/>
              </a:rPr>
              <a:t>7. Liste des communes où le nombre de ventes a augmenté d'au moins 20% entre le premier et le second trimestre de 2020 ?</a:t>
            </a:r>
            <a:endParaRPr lang="fr-FR" sz="1400" dirty="0">
              <a:latin typeface="Maven Pro" panose="020B0604020202020204" charset="0"/>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622" y="174097"/>
            <a:ext cx="1535517" cy="4722528"/>
          </a:xfrm>
          <a:prstGeom prst="rect">
            <a:avLst/>
          </a:prstGeom>
        </p:spPr>
      </p:pic>
      <p:sp>
        <p:nvSpPr>
          <p:cNvPr id="10" name="Sous-titre 4"/>
          <p:cNvSpPr>
            <a:spLocks noGrp="1"/>
          </p:cNvSpPr>
          <p:nvPr>
            <p:ph type="subTitle" idx="1"/>
          </p:nvPr>
        </p:nvSpPr>
        <p:spPr>
          <a:xfrm>
            <a:off x="427384" y="4283175"/>
            <a:ext cx="6982238" cy="507485"/>
          </a:xfrm>
        </p:spPr>
        <p:txBody>
          <a:bodyPr/>
          <a:lstStyle/>
          <a:p>
            <a:pPr algn="ctr">
              <a:lnSpc>
                <a:spcPts val="1425"/>
              </a:lnSpc>
            </a:pPr>
            <a:r>
              <a:rPr lang="fr-FR" sz="800" dirty="0">
                <a:solidFill>
                  <a:srgbClr val="88846F"/>
                </a:solidFill>
                <a:latin typeface="Poppins" panose="00000500000000000000" pitchFamily="2" charset="0"/>
                <a:ea typeface="Times New Roman" panose="02020603050405020304" pitchFamily="18" charset="0"/>
                <a:cs typeface="Poppins" panose="00000500000000000000" pitchFamily="2" charset="0"/>
              </a:rPr>
              <a:t>-- 574 communes ont eu un taux d'évolution supérieur à 20 % entre le 1er et le 2nd trimestre. En ajoutant le code département à la sélection de notre requête, on peut observer que les communes les plus visées sont celles situées à moins de 2h (en voiture) des mers et de l’océan, ainsi que des paysages montagnards.</a:t>
            </a:r>
            <a:endParaRPr lang="fr-FR" sz="800" dirty="0">
              <a:latin typeface="Poppins" panose="00000500000000000000" pitchFamily="2" charset="0"/>
              <a:ea typeface="Calibri" panose="020F0502020204030204" pitchFamily="34" charset="0"/>
              <a:cs typeface="Poppins" panose="00000500000000000000" pitchFamily="2" charset="0"/>
            </a:endParaRPr>
          </a:p>
          <a:p>
            <a:pPr algn="ctr"/>
            <a:endParaRPr lang="fr-FR" dirty="0"/>
          </a:p>
        </p:txBody>
      </p:sp>
    </p:spTree>
    <p:extLst>
      <p:ext uri="{BB962C8B-B14F-4D97-AF65-F5344CB8AC3E}">
        <p14:creationId xmlns:p14="http://schemas.microsoft.com/office/powerpoint/2010/main" val="27774989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a:xfrm>
            <a:off x="615522" y="1102659"/>
            <a:ext cx="7211541" cy="3535160"/>
          </a:xfrm>
        </p:spPr>
        <p:txBody>
          <a:bodyPr/>
          <a:lstStyle/>
          <a:p>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WITH</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2_pieces AS ( </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SELECT</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66D9EF"/>
                </a:solidFill>
                <a:latin typeface="Consolas" panose="020B0609020204030204" pitchFamily="49" charset="0"/>
                <a:ea typeface="Times New Roman" panose="02020603050405020304" pitchFamily="18" charset="0"/>
                <a:cs typeface="Times New Roman" panose="02020603050405020304" pitchFamily="18" charset="0"/>
              </a:rPr>
              <a:t>ROUND</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a:solidFill>
                  <a:srgbClr val="66D9EF"/>
                </a:solidFill>
                <a:latin typeface="Consolas" panose="020B0609020204030204" pitchFamily="49" charset="0"/>
                <a:ea typeface="Times New Roman" panose="02020603050405020304" pitchFamily="18" charset="0"/>
                <a:cs typeface="Times New Roman" panose="02020603050405020304" pitchFamily="18" charset="0"/>
              </a:rPr>
              <a:t>AVG</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valeur_fonciere</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surf_carre</a:t>
            </a:r>
            <a:r>
              <a:rPr lang="fr-FR" sz="8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AS</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prix_m2_appart_2_pieces</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FROM</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vente</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JOIN bien</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vente</a:t>
            </a:r>
            <a:r>
              <a:rPr lang="fr-FR" sz="8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bien_id</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JOIN cadastre</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a:t>
            </a:r>
            <a:r>
              <a:rPr lang="fr-FR" sz="8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cadastre_id</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cadastre</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JOIN commune</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cadastre</a:t>
            </a:r>
            <a:r>
              <a:rPr lang="fr-FR" sz="8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commune_id</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commune</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WHERE</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nb_piece_princ</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2</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AND</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type_bien</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'appartement'</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3_pieces AS (</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SELECT</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66D9EF"/>
                </a:solidFill>
                <a:latin typeface="Consolas" panose="020B0609020204030204" pitchFamily="49" charset="0"/>
                <a:ea typeface="Times New Roman" panose="02020603050405020304" pitchFamily="18" charset="0"/>
                <a:cs typeface="Times New Roman" panose="02020603050405020304" pitchFamily="18" charset="0"/>
              </a:rPr>
              <a:t>ROUND</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a:solidFill>
                  <a:srgbClr val="66D9EF"/>
                </a:solidFill>
                <a:latin typeface="Consolas" panose="020B0609020204030204" pitchFamily="49" charset="0"/>
                <a:ea typeface="Times New Roman" panose="02020603050405020304" pitchFamily="18" charset="0"/>
                <a:cs typeface="Times New Roman" panose="02020603050405020304" pitchFamily="18" charset="0"/>
              </a:rPr>
              <a:t>AVG</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valeur_fonciere</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surf_carre</a:t>
            </a:r>
            <a:r>
              <a:rPr lang="fr-FR" sz="8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AS</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prix_m2_appart_3_pieces</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FROM</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vente</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JOIN bien</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vente</a:t>
            </a:r>
            <a:r>
              <a:rPr lang="fr-FR" sz="8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bien_id</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JOIN cadastre</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a:t>
            </a:r>
            <a:r>
              <a:rPr lang="fr-FR" sz="8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cadastre_id</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cadastre</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JOIN commune</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cadastre</a:t>
            </a:r>
            <a:r>
              <a:rPr lang="fr-FR" sz="8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commune_id</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commune</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WHERE</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nb_piece_princ</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3</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AND</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type_bien</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'appartement'</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SELECT</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66D9EF"/>
                </a:solidFill>
                <a:latin typeface="Consolas" panose="020B0609020204030204" pitchFamily="49" charset="0"/>
                <a:ea typeface="Times New Roman" panose="02020603050405020304" pitchFamily="18" charset="0"/>
                <a:cs typeface="Times New Roman" panose="02020603050405020304" pitchFamily="18" charset="0"/>
              </a:rPr>
              <a:t>ROUND</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a:solidFill>
                  <a:srgbClr val="66D9EF"/>
                </a:solidFill>
                <a:latin typeface="Consolas" panose="020B0609020204030204" pitchFamily="49" charset="0"/>
                <a:ea typeface="Times New Roman" panose="02020603050405020304" pitchFamily="18" charset="0"/>
                <a:cs typeface="Times New Roman" panose="02020603050405020304" pitchFamily="18" charset="0"/>
              </a:rPr>
              <a:t>AVG</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((prix_m2_appart_2_pieces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prix_m2_appart_3_pieces)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prix_m2_appart_3_pieces </a:t>
            </a: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100</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8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2</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AS </a:t>
            </a:r>
            <a:r>
              <a:rPr lang="fr-FR" sz="8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pourcentage_difference</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FROM</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8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2_pieces</a:t>
            </a: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3_pieces</a:t>
            </a:r>
            <a:r>
              <a:rPr lang="fr-FR" sz="800" dirty="0">
                <a:latin typeface="Calibri" panose="020F0502020204030204" pitchFamily="34" charset="0"/>
                <a:ea typeface="Calibri" panose="020F0502020204030204" pitchFamily="34" charset="0"/>
                <a:cs typeface="Times New Roman" panose="02020603050405020304" pitchFamily="18" charset="0"/>
              </a:rPr>
              <a:t/>
            </a:r>
            <a:br>
              <a:rPr lang="fr-FR" sz="800" dirty="0">
                <a:latin typeface="Calibri" panose="020F0502020204030204" pitchFamily="34" charset="0"/>
                <a:ea typeface="Calibri" panose="020F0502020204030204" pitchFamily="34" charset="0"/>
                <a:cs typeface="Times New Roman" panose="02020603050405020304" pitchFamily="18" charset="0"/>
              </a:rPr>
            </a:br>
            <a:r>
              <a:rPr lang="fr-FR" sz="8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endParaRPr lang="fr-FR" sz="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Sous-titre 4"/>
          <p:cNvSpPr>
            <a:spLocks noGrp="1"/>
          </p:cNvSpPr>
          <p:nvPr>
            <p:ph type="subTitle" idx="1"/>
          </p:nvPr>
        </p:nvSpPr>
        <p:spPr>
          <a:xfrm>
            <a:off x="1681492" y="4482428"/>
            <a:ext cx="6548107" cy="507485"/>
          </a:xfrm>
        </p:spPr>
        <p:txBody>
          <a:bodyPr/>
          <a:lstStyle/>
          <a:p>
            <a:pPr>
              <a:lnSpc>
                <a:spcPts val="1425"/>
              </a:lnSpc>
            </a:pPr>
            <a:r>
              <a:rPr lang="fr-FR" sz="1100" dirty="0">
                <a:solidFill>
                  <a:srgbClr val="88846F"/>
                </a:solidFill>
                <a:latin typeface="Poppins" panose="00000500000000000000" pitchFamily="2" charset="0"/>
                <a:ea typeface="Times New Roman" panose="02020603050405020304" pitchFamily="18" charset="0"/>
                <a:cs typeface="Times New Roman" panose="02020603050405020304" pitchFamily="18" charset="0"/>
              </a:rPr>
              <a:t>-- Il y a 14.51 % de différence entre le prix d'un appartement 2 pièces et d'un 3 pièces</a:t>
            </a:r>
            <a:r>
              <a:rPr lang="fr-FR" sz="1050" dirty="0">
                <a:solidFill>
                  <a:srgbClr val="88846F"/>
                </a:solidFill>
                <a:latin typeface="Poppins" panose="00000500000000000000" pitchFamily="2" charset="0"/>
                <a:ea typeface="Times New Roman" panose="02020603050405020304" pitchFamily="18" charset="0"/>
                <a:cs typeface="Times New Roman" panose="02020603050405020304" pitchFamily="18" charset="0"/>
              </a:rPr>
              <a:t>.</a:t>
            </a:r>
            <a:endParaRPr lang="fr-FR" sz="1100" dirty="0">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8" name="Titre 7"/>
          <p:cNvSpPr>
            <a:spLocks noGrp="1"/>
          </p:cNvSpPr>
          <p:nvPr>
            <p:ph type="ctrTitle" idx="4"/>
          </p:nvPr>
        </p:nvSpPr>
        <p:spPr>
          <a:xfrm>
            <a:off x="238672" y="116965"/>
            <a:ext cx="6555558" cy="633600"/>
          </a:xfrm>
        </p:spPr>
        <p:txBody>
          <a:bodyPr/>
          <a:lstStyle/>
          <a:p>
            <a:pPr algn="ctr"/>
            <a:r>
              <a:rPr lang="fr-FR" sz="1400" dirty="0">
                <a:latin typeface="Maven Pro" panose="020B0604020202020204" charset="0"/>
                <a:ea typeface="Calibri" panose="020F0502020204030204" pitchFamily="34" charset="0"/>
              </a:rPr>
              <a:t>8. Différence en pourcentage du prix au mètre carré entre un appartement de 2 pièces et un appartement de 3 pièces ?</a:t>
            </a:r>
            <a:endParaRPr lang="fr-FR" sz="1400" dirty="0">
              <a:latin typeface="Maven Pro" panose="020B0604020202020204" charset="0"/>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7697" y="2417053"/>
            <a:ext cx="1154188" cy="652630"/>
          </a:xfrm>
          <a:prstGeom prst="rect">
            <a:avLst/>
          </a:prstGeom>
        </p:spPr>
      </p:pic>
    </p:spTree>
    <p:extLst>
      <p:ext uri="{BB962C8B-B14F-4D97-AF65-F5344CB8AC3E}">
        <p14:creationId xmlns:p14="http://schemas.microsoft.com/office/powerpoint/2010/main" val="5446729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a:xfrm>
            <a:off x="496255" y="1242553"/>
            <a:ext cx="6179540" cy="2908834"/>
          </a:xfrm>
        </p:spPr>
        <p:txBody>
          <a:bodyPr/>
          <a:lstStyle/>
          <a:p>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WITH</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valeur_moyenne_par_ville</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AS (</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SELECT</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code_departement</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nom_departement</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nom_commune</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AVG(</a:t>
            </a:r>
            <a:r>
              <a:rPr lang="fr-FR" sz="7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vente.valeur_fonciere</a:t>
            </a:r>
            <a:r>
              <a:rPr lang="fr-FR" sz="7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AS</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valeur_fonciere</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FROM</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vente</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JOIN bien</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vente</a:t>
            </a:r>
            <a:r>
              <a:rPr lang="fr-FR" sz="7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bien_id</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JOIN cadastre</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bien</a:t>
            </a:r>
            <a:r>
              <a:rPr lang="fr-FR" sz="7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cadastre_id</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cadastre</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JOIN commune</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cadastre</a:t>
            </a:r>
            <a:r>
              <a:rPr lang="fr-FR" sz="7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commune_id</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commune</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JOIN </a:t>
            </a:r>
            <a:r>
              <a:rPr lang="fr-FR" sz="7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departement</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ON</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commune</a:t>
            </a:r>
            <a:r>
              <a:rPr lang="fr-FR" sz="7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departement_id</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departement</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id</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WHERE</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code_departement</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IN</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6</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13</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33</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59</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69</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GROUP BY</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code_departement</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nom_commune</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SELECT</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66D9EF"/>
                </a:solidFill>
                <a:latin typeface="Consolas" panose="020B0609020204030204" pitchFamily="49" charset="0"/>
                <a:ea typeface="Times New Roman" panose="02020603050405020304" pitchFamily="18" charset="0"/>
                <a:cs typeface="Times New Roman" panose="02020603050405020304" pitchFamily="18" charset="0"/>
              </a:rPr>
              <a:t>CONCAT</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nom_departement</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"_", "(", </a:t>
            </a:r>
            <a:r>
              <a:rPr lang="fr-FR" sz="700" dirty="0" err="1">
                <a:solidFill>
                  <a:srgbClr val="E6DB74"/>
                </a:solidFill>
                <a:latin typeface="Consolas" panose="020B0609020204030204" pitchFamily="49" charset="0"/>
                <a:ea typeface="Times New Roman" panose="02020603050405020304" pitchFamily="18" charset="0"/>
                <a:cs typeface="Times New Roman" panose="02020603050405020304" pitchFamily="18" charset="0"/>
              </a:rPr>
              <a:t>code_departement</a:t>
            </a:r>
            <a:r>
              <a:rPr lang="fr-FR" sz="7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AS</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departement</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nom_commune</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AS</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commune,</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66D9EF"/>
                </a:solidFill>
                <a:latin typeface="Consolas" panose="020B0609020204030204" pitchFamily="49" charset="0"/>
                <a:ea typeface="Times New Roman" panose="02020603050405020304" pitchFamily="18" charset="0"/>
                <a:cs typeface="Times New Roman" panose="02020603050405020304" pitchFamily="18" charset="0"/>
              </a:rPr>
              <a:t>FORMAT</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solidFill>
                  <a:srgbClr val="66D9EF"/>
                </a:solidFill>
                <a:latin typeface="Consolas" panose="020B0609020204030204" pitchFamily="49" charset="0"/>
                <a:ea typeface="Times New Roman" panose="02020603050405020304" pitchFamily="18" charset="0"/>
                <a:cs typeface="Times New Roman" panose="02020603050405020304" pitchFamily="18" charset="0"/>
              </a:rPr>
              <a:t>ROUND</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valeur_fonciere</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AS</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prix_moyen</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FROM</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SELECT</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code_departement</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nom_departement</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nom_commune</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valeur_fonciere</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RANK() OVER (PARTITION BY </a:t>
            </a:r>
            <a:r>
              <a:rPr lang="fr-FR" sz="7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code_departement</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ORDER BY</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valeur_fonciere</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DESC)</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AS</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rang</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FROM</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err="1">
                <a:solidFill>
                  <a:srgbClr val="AE81FF"/>
                </a:solidFill>
                <a:latin typeface="Consolas" panose="020B0609020204030204" pitchFamily="49" charset="0"/>
                <a:ea typeface="Times New Roman" panose="02020603050405020304" pitchFamily="18" charset="0"/>
                <a:cs typeface="Times New Roman" panose="02020603050405020304" pitchFamily="18" charset="0"/>
              </a:rPr>
              <a:t>valeur_moyenne_par_ville</a:t>
            </a:r>
            <a:r>
              <a:rPr lang="fr-FR" sz="7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AS</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err="1">
                <a:solidFill>
                  <a:srgbClr val="F8F8F2"/>
                </a:solidFill>
                <a:latin typeface="Consolas" panose="020B0609020204030204" pitchFamily="49" charset="0"/>
                <a:ea typeface="Times New Roman" panose="02020603050405020304" pitchFamily="18" charset="0"/>
                <a:cs typeface="Times New Roman" panose="02020603050405020304" pitchFamily="18" charset="0"/>
              </a:rPr>
              <a:t>resultat_top_trois</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WHERE</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rang </a:t>
            </a:r>
            <a:r>
              <a:rPr lang="fr-FR" sz="700"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&lt;=</a:t>
            </a: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r>
              <a:rPr lang="fr-FR" sz="700" dirty="0">
                <a:solidFill>
                  <a:srgbClr val="AE81FF"/>
                </a:solidFill>
                <a:latin typeface="Consolas" panose="020B0609020204030204" pitchFamily="49" charset="0"/>
                <a:ea typeface="Times New Roman" panose="02020603050405020304" pitchFamily="18" charset="0"/>
                <a:cs typeface="Times New Roman" panose="02020603050405020304" pitchFamily="18" charset="0"/>
              </a:rPr>
              <a:t>3</a:t>
            </a:r>
            <a:r>
              <a:rPr lang="fr-FR" sz="700" dirty="0">
                <a:latin typeface="Consolas" panose="020B0609020204030204" pitchFamily="49" charset="0"/>
                <a:ea typeface="Calibri" panose="020F0502020204030204" pitchFamily="34" charset="0"/>
                <a:cs typeface="Times New Roman" panose="02020603050405020304" pitchFamily="18" charset="0"/>
              </a:rPr>
              <a:t/>
            </a:r>
            <a:br>
              <a:rPr lang="fr-FR" sz="700" dirty="0">
                <a:latin typeface="Consolas" panose="020B0609020204030204" pitchFamily="49" charset="0"/>
                <a:ea typeface="Calibri" panose="020F0502020204030204" pitchFamily="34" charset="0"/>
                <a:cs typeface="Times New Roman" panose="02020603050405020304" pitchFamily="18" charset="0"/>
              </a:rPr>
            </a:br>
            <a:r>
              <a:rPr lang="fr-FR" sz="700"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a:t>
            </a:r>
            <a:endParaRPr lang="fr-FR" sz="700"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5" name="Sous-titre 4"/>
          <p:cNvSpPr>
            <a:spLocks noGrp="1"/>
          </p:cNvSpPr>
          <p:nvPr>
            <p:ph type="subTitle" idx="1"/>
          </p:nvPr>
        </p:nvSpPr>
        <p:spPr>
          <a:xfrm>
            <a:off x="496255" y="4110503"/>
            <a:ext cx="8413473" cy="477078"/>
          </a:xfrm>
        </p:spPr>
        <p:txBody>
          <a:bodyPr/>
          <a:lstStyle/>
          <a:p>
            <a:pPr>
              <a:lnSpc>
                <a:spcPts val="1425"/>
              </a:lnSpc>
            </a:pPr>
            <a:r>
              <a:rPr lang="fr-FR" sz="1100" dirty="0">
                <a:solidFill>
                  <a:srgbClr val="88846F"/>
                </a:solidFill>
                <a:latin typeface="Poppins" panose="00000500000000000000" pitchFamily="2" charset="0"/>
                <a:ea typeface="Times New Roman" panose="02020603050405020304" pitchFamily="18" charset="0"/>
                <a:cs typeface="Times New Roman" panose="02020603050405020304" pitchFamily="18" charset="0"/>
              </a:rPr>
              <a:t>-- Les Alpes-Maritimes, le Rhône et la Gironde faisant partie du top 10 des départements possédant le m² le plus élevé, il n’est pas invraisemblable de voir leurs communes ayant le prix moyen le plus élevé. Nous remarquons pourtant que certaines communes en France peuvent se targuer d’avoir un prix moyen assez élevé, comme celle de Cysoing dans le Nord offrant de nombreuses attractivités incitant les familles à s’y installer.</a:t>
            </a:r>
            <a:endParaRPr lang="fr-FR" sz="1100" dirty="0">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8" name="Titre 7"/>
          <p:cNvSpPr>
            <a:spLocks noGrp="1"/>
          </p:cNvSpPr>
          <p:nvPr>
            <p:ph type="ctrTitle" idx="4"/>
          </p:nvPr>
        </p:nvSpPr>
        <p:spPr>
          <a:xfrm>
            <a:off x="496255" y="3792"/>
            <a:ext cx="6179540" cy="633600"/>
          </a:xfrm>
        </p:spPr>
        <p:txBody>
          <a:bodyPr/>
          <a:lstStyle/>
          <a:p>
            <a:pPr algn="ctr"/>
            <a:r>
              <a:rPr lang="fr-FR" sz="1400" dirty="0">
                <a:latin typeface="Maven Pro" panose="020B0604020202020204" charset="0"/>
                <a:ea typeface="Calibri" panose="020F0502020204030204" pitchFamily="34" charset="0"/>
              </a:rPr>
              <a:t>9. Les moyennes de valeurs foncières pour le top 3 des communes des départements 6, 13, 33, 59 et 69 ?</a:t>
            </a:r>
            <a:endParaRPr lang="fr-FR" sz="1400" dirty="0">
              <a:latin typeface="Maven Pro" panose="020B0604020202020204" charset="0"/>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721" y="721876"/>
            <a:ext cx="2419007" cy="3304144"/>
          </a:xfrm>
          <a:prstGeom prst="rect">
            <a:avLst/>
          </a:prstGeom>
        </p:spPr>
      </p:pic>
    </p:spTree>
    <p:extLst>
      <p:ext uri="{BB962C8B-B14F-4D97-AF65-F5344CB8AC3E}">
        <p14:creationId xmlns:p14="http://schemas.microsoft.com/office/powerpoint/2010/main" val="39298120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6665704" y="3396800"/>
            <a:ext cx="238626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Maven Pro" panose="020B0604020202020204" charset="0"/>
              </a:rPr>
              <a:t>Conception &amp; analyse de la BDD</a:t>
            </a:r>
            <a:endParaRPr dirty="0">
              <a:latin typeface="Maven Pro" panose="020B0604020202020204" charset="0"/>
            </a:endParaRPr>
          </a:p>
        </p:txBody>
      </p:sp>
      <p:sp>
        <p:nvSpPr>
          <p:cNvPr id="472" name="Google Shape;472;p27"/>
          <p:cNvSpPr txBox="1">
            <a:spLocks noGrp="1"/>
          </p:cNvSpPr>
          <p:nvPr>
            <p:ph type="subTitle" idx="1"/>
          </p:nvPr>
        </p:nvSpPr>
        <p:spPr>
          <a:xfrm>
            <a:off x="6666298" y="3829675"/>
            <a:ext cx="1861476"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Utilisation d’un SGBDR et d’un GUI</a:t>
            </a:r>
            <a:endParaRPr dirty="0"/>
          </a:p>
        </p:txBody>
      </p:sp>
      <p:sp>
        <p:nvSpPr>
          <p:cNvPr id="473" name="Google Shape;473;p27"/>
          <p:cNvSpPr txBox="1">
            <a:spLocks noGrp="1"/>
          </p:cNvSpPr>
          <p:nvPr>
            <p:ph type="ctrTitle" idx="4"/>
          </p:nvPr>
        </p:nvSpPr>
        <p:spPr>
          <a:xfrm>
            <a:off x="3936168" y="3326198"/>
            <a:ext cx="161119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Maven Pro" panose="020B0604020202020204" charset="0"/>
              </a:rPr>
              <a:t>MCD &amp; UML</a:t>
            </a:r>
            <a:endParaRPr dirty="0">
              <a:latin typeface="Maven Pro" panose="020B0604020202020204" charset="0"/>
            </a:endParaRPr>
          </a:p>
        </p:txBody>
      </p:sp>
      <p:sp>
        <p:nvSpPr>
          <p:cNvPr id="474" name="Google Shape;474;p27"/>
          <p:cNvSpPr txBox="1">
            <a:spLocks noGrp="1"/>
          </p:cNvSpPr>
          <p:nvPr>
            <p:ph type="ctrTitle"/>
          </p:nvPr>
        </p:nvSpPr>
        <p:spPr>
          <a:xfrm>
            <a:off x="1223300" y="3396800"/>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Maven Pro" panose="020B0604020202020204" charset="0"/>
              </a:rPr>
              <a:t>Dictionnaire des données</a:t>
            </a:r>
            <a:endParaRPr dirty="0">
              <a:latin typeface="Maven Pro" panose="020B0604020202020204" charset="0"/>
            </a:endParaRPr>
          </a:p>
        </p:txBody>
      </p:sp>
      <p:sp>
        <p:nvSpPr>
          <p:cNvPr id="475" name="Google Shape;475;p27"/>
          <p:cNvSpPr txBox="1">
            <a:spLocks noGrp="1"/>
          </p:cNvSpPr>
          <p:nvPr>
            <p:ph type="subTitle" idx="2"/>
          </p:nvPr>
        </p:nvSpPr>
        <p:spPr>
          <a:xfrm>
            <a:off x="1223300" y="3829680"/>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Choix du domaine fonctionnel</a:t>
            </a:r>
            <a:endParaRPr dirty="0"/>
          </a:p>
        </p:txBody>
      </p:sp>
      <p:sp>
        <p:nvSpPr>
          <p:cNvPr id="476" name="Google Shape;476;p27"/>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477" name="Google Shape;477;p27"/>
          <p:cNvSpPr txBox="1">
            <a:spLocks noGrp="1"/>
          </p:cNvSpPr>
          <p:nvPr>
            <p:ph type="subTitle" idx="5"/>
          </p:nvPr>
        </p:nvSpPr>
        <p:spPr>
          <a:xfrm>
            <a:off x="3950030" y="3791107"/>
            <a:ext cx="1834544"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Conception des données et leur schéma relationnel</a:t>
            </a:r>
            <a:endParaRPr dirty="0"/>
          </a:p>
        </p:txBody>
      </p:sp>
      <p:sp>
        <p:nvSpPr>
          <p:cNvPr id="478" name="Google Shape;478;p27"/>
          <p:cNvSpPr txBox="1">
            <a:spLocks noGrp="1"/>
          </p:cNvSpPr>
          <p:nvPr>
            <p:ph type="title" idx="6"/>
          </p:nvPr>
        </p:nvSpPr>
        <p:spPr>
          <a:xfrm>
            <a:off x="3942827"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Sommaire</a:t>
            </a:r>
            <a:endParaRPr dirty="0"/>
          </a:p>
        </p:txBody>
      </p:sp>
      <p:sp>
        <p:nvSpPr>
          <p:cNvPr id="480" name="Google Shape;480;p27"/>
          <p:cNvSpPr txBox="1">
            <a:spLocks noGrp="1"/>
          </p:cNvSpPr>
          <p:nvPr>
            <p:ph type="title" idx="9"/>
          </p:nvPr>
        </p:nvSpPr>
        <p:spPr>
          <a:xfrm>
            <a:off x="6665704"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481" name="Google Shape;481;p27"/>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665704"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a:off x="3942827"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6665704"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7"/>
          <p:cNvGrpSpPr/>
          <p:nvPr/>
        </p:nvGrpSpPr>
        <p:grpSpPr>
          <a:xfrm>
            <a:off x="4075558" y="1684660"/>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7"/>
          <p:cNvGrpSpPr/>
          <p:nvPr/>
        </p:nvGrpSpPr>
        <p:grpSpPr>
          <a:xfrm>
            <a:off x="6789168" y="168464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lvl="0" algn="l"/>
            <a:r>
              <a:rPr lang="fr-FR" sz="3200" dirty="0"/>
              <a:t>Dictionnaire des données</a:t>
            </a:r>
          </a:p>
        </p:txBody>
      </p:sp>
      <p:sp>
        <p:nvSpPr>
          <p:cNvPr id="688" name="Google Shape;688;p32"/>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Choix du domaine fonctionnel</a:t>
            </a:r>
            <a:endParaRPr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01</a:t>
            </a:r>
            <a:endParaRPr>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graphicFrame>
        <p:nvGraphicFramePr>
          <p:cNvPr id="3" name="Tableau 2"/>
          <p:cNvGraphicFramePr>
            <a:graphicFrameLocks noGrp="1"/>
          </p:cNvGraphicFramePr>
          <p:nvPr>
            <p:extLst>
              <p:ext uri="{D42A27DB-BD31-4B8C-83A1-F6EECF244321}">
                <p14:modId xmlns:p14="http://schemas.microsoft.com/office/powerpoint/2010/main" val="3599183936"/>
              </p:ext>
            </p:extLst>
          </p:nvPr>
        </p:nvGraphicFramePr>
        <p:xfrm>
          <a:off x="1846975" y="779146"/>
          <a:ext cx="5704153" cy="3494513"/>
        </p:xfrm>
        <a:graphic>
          <a:graphicData uri="http://schemas.openxmlformats.org/drawingml/2006/table">
            <a:tbl>
              <a:tblPr firstRow="1">
                <a:tableStyleId>{69C7853C-536D-4A76-A0AE-DD22124D55A5}</a:tableStyleId>
              </a:tblPr>
              <a:tblGrid>
                <a:gridCol w="550461">
                  <a:extLst>
                    <a:ext uri="{9D8B030D-6E8A-4147-A177-3AD203B41FA5}">
                      <a16:colId xmlns:a16="http://schemas.microsoft.com/office/drawing/2014/main" val="2856375234"/>
                    </a:ext>
                  </a:extLst>
                </a:gridCol>
                <a:gridCol w="1169730">
                  <a:extLst>
                    <a:ext uri="{9D8B030D-6E8A-4147-A177-3AD203B41FA5}">
                      <a16:colId xmlns:a16="http://schemas.microsoft.com/office/drawing/2014/main" val="3519727642"/>
                    </a:ext>
                  </a:extLst>
                </a:gridCol>
                <a:gridCol w="1279822">
                  <a:extLst>
                    <a:ext uri="{9D8B030D-6E8A-4147-A177-3AD203B41FA5}">
                      <a16:colId xmlns:a16="http://schemas.microsoft.com/office/drawing/2014/main" val="113377347"/>
                    </a:ext>
                  </a:extLst>
                </a:gridCol>
                <a:gridCol w="1018353">
                  <a:extLst>
                    <a:ext uri="{9D8B030D-6E8A-4147-A177-3AD203B41FA5}">
                      <a16:colId xmlns:a16="http://schemas.microsoft.com/office/drawing/2014/main" val="3069725397"/>
                    </a:ext>
                  </a:extLst>
                </a:gridCol>
                <a:gridCol w="1685787">
                  <a:extLst>
                    <a:ext uri="{9D8B030D-6E8A-4147-A177-3AD203B41FA5}">
                      <a16:colId xmlns:a16="http://schemas.microsoft.com/office/drawing/2014/main" val="3516456051"/>
                    </a:ext>
                  </a:extLst>
                </a:gridCol>
              </a:tblGrid>
              <a:tr h="201262">
                <a:tc>
                  <a:txBody>
                    <a:bodyPr/>
                    <a:lstStyle/>
                    <a:p>
                      <a:pPr algn="ctr" fontAlgn="b"/>
                      <a:r>
                        <a:rPr lang="fr-FR" sz="900" u="none" strike="noStrike" dirty="0">
                          <a:effectLst/>
                          <a:latin typeface="Maven Pro" panose="020B0604020202020204" charset="0"/>
                          <a:cs typeface="Poppins" panose="00000500000000000000" pitchFamily="2" charset="0"/>
                        </a:rPr>
                        <a:t>Numéro</a:t>
                      </a:r>
                      <a:endParaRPr lang="fr-FR" sz="900" b="1"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u="none" strike="noStrike" dirty="0">
                          <a:effectLst/>
                          <a:latin typeface="Maven Pro" panose="020B0604020202020204" charset="0"/>
                          <a:cs typeface="Poppins" panose="00000500000000000000" pitchFamily="2" charset="0"/>
                        </a:rPr>
                        <a:t> Code  propriété</a:t>
                      </a:r>
                      <a:endParaRPr lang="fr-FR" sz="900" b="1"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u="none" strike="noStrike" dirty="0">
                          <a:effectLst/>
                          <a:latin typeface="Maven Pro" panose="020B0604020202020204" charset="0"/>
                          <a:cs typeface="Poppins" panose="00000500000000000000" pitchFamily="2" charset="0"/>
                        </a:rPr>
                        <a:t> </a:t>
                      </a:r>
                      <a:r>
                        <a:rPr lang="fr-FR" sz="900" u="none" strike="noStrike" dirty="0" err="1">
                          <a:effectLst/>
                          <a:latin typeface="Maven Pro" panose="020B0604020202020204" charset="0"/>
                          <a:cs typeface="Poppins" panose="00000500000000000000" pitchFamily="2" charset="0"/>
                        </a:rPr>
                        <a:t>Signiﬁcation</a:t>
                      </a:r>
                      <a:r>
                        <a:rPr lang="fr-FR" sz="900" u="none" strike="noStrike" dirty="0">
                          <a:effectLst/>
                          <a:latin typeface="Maven Pro" panose="020B0604020202020204" charset="0"/>
                          <a:cs typeface="Poppins" panose="00000500000000000000" pitchFamily="2" charset="0"/>
                        </a:rPr>
                        <a:t> </a:t>
                      </a:r>
                      <a:endParaRPr lang="fr-FR" sz="900" b="1"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u="none" strike="noStrike" dirty="0">
                          <a:effectLst/>
                          <a:latin typeface="Maven Pro" panose="020B0604020202020204" charset="0"/>
                          <a:cs typeface="Poppins" panose="00000500000000000000" pitchFamily="2" charset="0"/>
                        </a:rPr>
                        <a:t>Type </a:t>
                      </a:r>
                      <a:endParaRPr lang="fr-FR" sz="900" b="1"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u="none" strike="noStrike" dirty="0">
                          <a:effectLst/>
                          <a:latin typeface="Maven Pro" panose="020B0604020202020204" charset="0"/>
                          <a:cs typeface="Poppins" panose="00000500000000000000" pitchFamily="2" charset="0"/>
                        </a:rPr>
                        <a:t>Observation</a:t>
                      </a:r>
                      <a:endParaRPr lang="fr-FR" sz="900" b="1"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8890164"/>
                  </a:ext>
                </a:extLst>
              </a:tr>
              <a:tr h="201262">
                <a:tc>
                  <a:txBody>
                    <a:bodyPr/>
                    <a:lstStyle/>
                    <a:p>
                      <a:pPr algn="ctr" fontAlgn="ctr"/>
                      <a:r>
                        <a:rPr lang="fr-FR" sz="900" u="none" strike="noStrike" dirty="0">
                          <a:effectLst/>
                          <a:latin typeface="Maven Pro" panose="020B0604020202020204" charset="0"/>
                          <a:cs typeface="Poppins" panose="00000500000000000000" pitchFamily="2" charset="0"/>
                        </a:rPr>
                        <a:t>1</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err="1">
                          <a:effectLst/>
                          <a:latin typeface="Maven Pro" panose="020B0604020202020204" charset="0"/>
                          <a:cs typeface="Poppins" panose="00000500000000000000" pitchFamily="2" charset="0"/>
                        </a:rPr>
                        <a:t>date_vente</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Date vente</a:t>
                      </a:r>
                      <a:endParaRPr lang="fr-FR" sz="900" b="1"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Date</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err="1">
                          <a:effectLst/>
                          <a:latin typeface="Maven Pro" panose="020B0604020202020204" charset="0"/>
                          <a:cs typeface="Poppins" panose="00000500000000000000" pitchFamily="2" charset="0"/>
                        </a:rPr>
                        <a:t>aaaa</a:t>
                      </a:r>
                      <a:r>
                        <a:rPr lang="fr-FR" sz="900" u="none" strike="noStrike" dirty="0">
                          <a:effectLst/>
                          <a:latin typeface="Maven Pro" panose="020B0604020202020204" charset="0"/>
                          <a:cs typeface="Poppins" panose="00000500000000000000" pitchFamily="2" charset="0"/>
                        </a:rPr>
                        <a:t>-mm-</a:t>
                      </a:r>
                      <a:r>
                        <a:rPr lang="fr-FR" sz="900" u="none" strike="noStrike" dirty="0" err="1">
                          <a:effectLst/>
                          <a:latin typeface="Maven Pro" panose="020B0604020202020204" charset="0"/>
                          <a:cs typeface="Poppins" panose="00000500000000000000" pitchFamily="2" charset="0"/>
                        </a:rPr>
                        <a:t>jj</a:t>
                      </a:r>
                      <a:r>
                        <a:rPr lang="fr-FR" sz="900" u="none" strike="noStrike" dirty="0">
                          <a:effectLst/>
                          <a:latin typeface="Maven Pro" panose="020B0604020202020204" charset="0"/>
                          <a:cs typeface="Poppins" panose="00000500000000000000" pitchFamily="2" charset="0"/>
                        </a:rPr>
                        <a:t> DATE NOT NULL</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extLst>
                  <a:ext uri="{0D108BD9-81ED-4DB2-BD59-A6C34878D82A}">
                    <a16:rowId xmlns:a16="http://schemas.microsoft.com/office/drawing/2014/main" val="2134938829"/>
                  </a:ext>
                </a:extLst>
              </a:tr>
              <a:tr h="201262">
                <a:tc>
                  <a:txBody>
                    <a:bodyPr/>
                    <a:lstStyle/>
                    <a:p>
                      <a:pPr algn="ctr" fontAlgn="ctr"/>
                      <a:r>
                        <a:rPr lang="fr-FR" sz="900" u="none" strike="noStrike" dirty="0">
                          <a:effectLst/>
                          <a:latin typeface="Maven Pro" panose="020B0604020202020204" charset="0"/>
                          <a:cs typeface="Poppins" panose="00000500000000000000" pitchFamily="2" charset="0"/>
                        </a:rPr>
                        <a:t>2</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err="1">
                          <a:effectLst/>
                          <a:latin typeface="Maven Pro" panose="020B0604020202020204" charset="0"/>
                          <a:cs typeface="Poppins" panose="00000500000000000000" pitchFamily="2" charset="0"/>
                        </a:rPr>
                        <a:t>valeur_fonciere</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Valeur foncière</a:t>
                      </a:r>
                      <a:endParaRPr lang="fr-FR" sz="900" b="1"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a:effectLst/>
                          <a:latin typeface="Maven Pro" panose="020B0604020202020204" charset="0"/>
                          <a:cs typeface="Poppins" panose="00000500000000000000" pitchFamily="2" charset="0"/>
                        </a:rPr>
                        <a:t>Monétaire</a:t>
                      </a:r>
                      <a:endParaRPr lang="fr-FR" sz="900" b="0" i="0" u="none" strike="noStrike">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DECIMAL(11,2) </a:t>
                      </a:r>
                      <a:r>
                        <a:rPr lang="fr-FR" sz="900" u="none" strike="noStrike" dirty="0" smtClean="0">
                          <a:effectLst/>
                          <a:latin typeface="Maven Pro" panose="020B0604020202020204" charset="0"/>
                          <a:cs typeface="Poppins" panose="00000500000000000000" pitchFamily="2" charset="0"/>
                        </a:rPr>
                        <a:t>NOT NULL</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extLst>
                  <a:ext uri="{0D108BD9-81ED-4DB2-BD59-A6C34878D82A}">
                    <a16:rowId xmlns:a16="http://schemas.microsoft.com/office/drawing/2014/main" val="906073038"/>
                  </a:ext>
                </a:extLst>
              </a:tr>
              <a:tr h="201262">
                <a:tc>
                  <a:txBody>
                    <a:bodyPr/>
                    <a:lstStyle/>
                    <a:p>
                      <a:pPr algn="ctr" fontAlgn="ctr"/>
                      <a:r>
                        <a:rPr lang="fr-FR" sz="900" u="none" strike="noStrike" dirty="0">
                          <a:effectLst/>
                          <a:latin typeface="Maven Pro" panose="020B0604020202020204" charset="0"/>
                          <a:cs typeface="Poppins" panose="00000500000000000000" pitchFamily="2" charset="0"/>
                        </a:rPr>
                        <a:t>3</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err="1">
                          <a:effectLst/>
                          <a:latin typeface="Maven Pro" panose="020B0604020202020204" charset="0"/>
                          <a:cs typeface="Poppins" panose="00000500000000000000" pitchFamily="2" charset="0"/>
                        </a:rPr>
                        <a:t>num_voie</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Numéro de voie</a:t>
                      </a:r>
                      <a:endParaRPr lang="fr-FR" sz="900" b="1"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a:effectLst/>
                          <a:latin typeface="Maven Pro" panose="020B0604020202020204" charset="0"/>
                          <a:cs typeface="Poppins" panose="00000500000000000000" pitchFamily="2" charset="0"/>
                        </a:rPr>
                        <a:t>Numérique</a:t>
                      </a:r>
                      <a:endParaRPr lang="fr-FR" sz="900" b="0" i="0" u="none" strike="noStrike">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SMALLINT </a:t>
                      </a:r>
                      <a:r>
                        <a:rPr lang="fr-FR" sz="900" u="none" strike="noStrike" dirty="0" smtClean="0">
                          <a:effectLst/>
                          <a:latin typeface="Maven Pro" panose="020B0604020202020204" charset="0"/>
                          <a:cs typeface="Poppins" panose="00000500000000000000" pitchFamily="2" charset="0"/>
                        </a:rPr>
                        <a:t>NULL</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extLst>
                  <a:ext uri="{0D108BD9-81ED-4DB2-BD59-A6C34878D82A}">
                    <a16:rowId xmlns:a16="http://schemas.microsoft.com/office/drawing/2014/main" val="345229127"/>
                  </a:ext>
                </a:extLst>
              </a:tr>
              <a:tr h="201262">
                <a:tc>
                  <a:txBody>
                    <a:bodyPr/>
                    <a:lstStyle/>
                    <a:p>
                      <a:pPr algn="ctr" fontAlgn="ctr"/>
                      <a:r>
                        <a:rPr lang="fr-FR" sz="900" u="none" strike="noStrike">
                          <a:effectLst/>
                          <a:latin typeface="Maven Pro" panose="020B0604020202020204" charset="0"/>
                          <a:cs typeface="Poppins" panose="00000500000000000000" pitchFamily="2" charset="0"/>
                        </a:rPr>
                        <a:t>4</a:t>
                      </a:r>
                      <a:endParaRPr lang="fr-FR" sz="900" b="0" i="0" u="none" strike="noStrike">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err="1">
                          <a:effectLst/>
                          <a:latin typeface="Maven Pro" panose="020B0604020202020204" charset="0"/>
                          <a:cs typeface="Poppins" panose="00000500000000000000" pitchFamily="2" charset="0"/>
                        </a:rPr>
                        <a:t>compl</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B/T/Q</a:t>
                      </a:r>
                      <a:endParaRPr lang="fr-FR" sz="900" b="1"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a:effectLst/>
                          <a:latin typeface="Maven Pro" panose="020B0604020202020204" charset="0"/>
                          <a:cs typeface="Poppins" panose="00000500000000000000" pitchFamily="2" charset="0"/>
                        </a:rPr>
                        <a:t>Texte</a:t>
                      </a:r>
                      <a:endParaRPr lang="fr-FR" sz="900" b="0" i="0" u="none" strike="noStrike">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CHAR(1) NULL</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extLst>
                  <a:ext uri="{0D108BD9-81ED-4DB2-BD59-A6C34878D82A}">
                    <a16:rowId xmlns:a16="http://schemas.microsoft.com/office/drawing/2014/main" val="1939028320"/>
                  </a:ext>
                </a:extLst>
              </a:tr>
              <a:tr h="201262">
                <a:tc>
                  <a:txBody>
                    <a:bodyPr/>
                    <a:lstStyle/>
                    <a:p>
                      <a:pPr algn="ctr" fontAlgn="ctr"/>
                      <a:r>
                        <a:rPr lang="fr-FR" sz="900" u="none" strike="noStrike">
                          <a:effectLst/>
                          <a:latin typeface="Maven Pro" panose="020B0604020202020204" charset="0"/>
                          <a:cs typeface="Poppins" panose="00000500000000000000" pitchFamily="2" charset="0"/>
                        </a:rPr>
                        <a:t>5</a:t>
                      </a:r>
                      <a:endParaRPr lang="fr-FR" sz="900" b="0" i="0" u="none" strike="noStrike">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err="1">
                          <a:effectLst/>
                          <a:latin typeface="Maven Pro" panose="020B0604020202020204" charset="0"/>
                          <a:cs typeface="Poppins" panose="00000500000000000000" pitchFamily="2" charset="0"/>
                        </a:rPr>
                        <a:t>type_voie</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Type de voie</a:t>
                      </a:r>
                      <a:endParaRPr lang="fr-FR" sz="900" b="1"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Texte</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a:effectLst/>
                          <a:latin typeface="Maven Pro" panose="020B0604020202020204" charset="0"/>
                          <a:cs typeface="Poppins" panose="00000500000000000000" pitchFamily="2" charset="0"/>
                        </a:rPr>
                        <a:t>VARCHAR(4) NULL</a:t>
                      </a:r>
                      <a:endParaRPr lang="fr-FR" sz="900" b="0" i="0" u="none" strike="noStrike">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extLst>
                  <a:ext uri="{0D108BD9-81ED-4DB2-BD59-A6C34878D82A}">
                    <a16:rowId xmlns:a16="http://schemas.microsoft.com/office/drawing/2014/main" val="1919528371"/>
                  </a:ext>
                </a:extLst>
              </a:tr>
              <a:tr h="201262">
                <a:tc>
                  <a:txBody>
                    <a:bodyPr/>
                    <a:lstStyle/>
                    <a:p>
                      <a:pPr algn="ctr" fontAlgn="ctr"/>
                      <a:r>
                        <a:rPr lang="fr-FR" sz="900" u="none" strike="noStrike">
                          <a:effectLst/>
                          <a:latin typeface="Maven Pro" panose="020B0604020202020204" charset="0"/>
                          <a:cs typeface="Poppins" panose="00000500000000000000" pitchFamily="2" charset="0"/>
                        </a:rPr>
                        <a:t>6</a:t>
                      </a:r>
                      <a:endParaRPr lang="fr-FR" sz="900" b="0" i="0" u="none" strike="noStrike">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voie</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Voie</a:t>
                      </a:r>
                      <a:endParaRPr lang="fr-FR" sz="900" b="1"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Texte</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a:effectLst/>
                          <a:latin typeface="Maven Pro" panose="020B0604020202020204" charset="0"/>
                          <a:cs typeface="Poppins" panose="00000500000000000000" pitchFamily="2" charset="0"/>
                        </a:rPr>
                        <a:t>VARCHAR(30) NOT NULL</a:t>
                      </a:r>
                      <a:endParaRPr lang="fr-FR" sz="900" b="0" i="0" u="none" strike="noStrike">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extLst>
                  <a:ext uri="{0D108BD9-81ED-4DB2-BD59-A6C34878D82A}">
                    <a16:rowId xmlns:a16="http://schemas.microsoft.com/office/drawing/2014/main" val="2292960381"/>
                  </a:ext>
                </a:extLst>
              </a:tr>
              <a:tr h="201262">
                <a:tc>
                  <a:txBody>
                    <a:bodyPr/>
                    <a:lstStyle/>
                    <a:p>
                      <a:pPr algn="ctr" fontAlgn="ctr"/>
                      <a:r>
                        <a:rPr lang="fr-FR" sz="900" u="none" strike="noStrike">
                          <a:effectLst/>
                          <a:latin typeface="Maven Pro" panose="020B0604020202020204" charset="0"/>
                          <a:cs typeface="Poppins" panose="00000500000000000000" pitchFamily="2" charset="0"/>
                        </a:rPr>
                        <a:t>7</a:t>
                      </a:r>
                      <a:endParaRPr lang="fr-FR" sz="900" b="0" i="0" u="none" strike="noStrike">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err="1">
                          <a:effectLst/>
                          <a:latin typeface="Maven Pro" panose="020B0604020202020204" charset="0"/>
                          <a:cs typeface="Poppins" panose="00000500000000000000" pitchFamily="2" charset="0"/>
                        </a:rPr>
                        <a:t>commune_id</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Code ID Commune</a:t>
                      </a:r>
                      <a:endParaRPr lang="fr-FR" sz="900" b="1"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Numérique</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a:effectLst/>
                          <a:latin typeface="Maven Pro" panose="020B0604020202020204" charset="0"/>
                          <a:cs typeface="Poppins" panose="00000500000000000000" pitchFamily="2" charset="0"/>
                        </a:rPr>
                        <a:t>INTEGER NOT NULL PK</a:t>
                      </a:r>
                      <a:endParaRPr lang="fr-FR" sz="900" b="0" i="0" u="none" strike="noStrike">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extLst>
                  <a:ext uri="{0D108BD9-81ED-4DB2-BD59-A6C34878D82A}">
                    <a16:rowId xmlns:a16="http://schemas.microsoft.com/office/drawing/2014/main" val="1001043310"/>
                  </a:ext>
                </a:extLst>
              </a:tr>
              <a:tr h="201262">
                <a:tc>
                  <a:txBody>
                    <a:bodyPr/>
                    <a:lstStyle/>
                    <a:p>
                      <a:pPr algn="ctr" fontAlgn="ctr"/>
                      <a:r>
                        <a:rPr lang="fr-FR" sz="900" u="none" strike="noStrike">
                          <a:effectLst/>
                          <a:latin typeface="Maven Pro" panose="020B0604020202020204" charset="0"/>
                          <a:cs typeface="Poppins" panose="00000500000000000000" pitchFamily="2" charset="0"/>
                        </a:rPr>
                        <a:t>8</a:t>
                      </a:r>
                      <a:endParaRPr lang="fr-FR" sz="900" b="0" i="0" u="none" strike="noStrike">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a:effectLst/>
                          <a:latin typeface="Maven Pro" panose="020B0604020202020204" charset="0"/>
                          <a:cs typeface="Poppins" panose="00000500000000000000" pitchFamily="2" charset="0"/>
                        </a:rPr>
                        <a:t>nom_commune</a:t>
                      </a:r>
                      <a:endParaRPr lang="fr-FR" sz="900" b="0" i="0" u="none" strike="noStrike">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Commune</a:t>
                      </a:r>
                      <a:endParaRPr lang="fr-FR" sz="900" b="1"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Texte</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VARCHAR(45) NOT NULL</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extLst>
                  <a:ext uri="{0D108BD9-81ED-4DB2-BD59-A6C34878D82A}">
                    <a16:rowId xmlns:a16="http://schemas.microsoft.com/office/drawing/2014/main" val="1024049040"/>
                  </a:ext>
                </a:extLst>
              </a:tr>
              <a:tr h="201262">
                <a:tc>
                  <a:txBody>
                    <a:bodyPr/>
                    <a:lstStyle/>
                    <a:p>
                      <a:pPr algn="ctr" fontAlgn="ctr"/>
                      <a:r>
                        <a:rPr lang="fr-FR" sz="900" u="none" strike="noStrike">
                          <a:effectLst/>
                          <a:latin typeface="Maven Pro" panose="020B0604020202020204" charset="0"/>
                          <a:cs typeface="Poppins" panose="00000500000000000000" pitchFamily="2" charset="0"/>
                        </a:rPr>
                        <a:t>9</a:t>
                      </a:r>
                      <a:endParaRPr lang="fr-FR" sz="900" b="0" i="0" u="none" strike="noStrike">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a:effectLst/>
                          <a:latin typeface="Maven Pro" panose="020B0604020202020204" charset="0"/>
                          <a:cs typeface="Poppins" panose="00000500000000000000" pitchFamily="2" charset="0"/>
                        </a:rPr>
                        <a:t>code_departement</a:t>
                      </a:r>
                      <a:endParaRPr lang="fr-FR" sz="900" b="0" i="0" u="none" strike="noStrike">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Code </a:t>
                      </a:r>
                      <a:r>
                        <a:rPr lang="fr-FR" sz="900" u="none" strike="noStrike" dirty="0" err="1">
                          <a:effectLst/>
                          <a:latin typeface="Maven Pro" panose="020B0604020202020204" charset="0"/>
                          <a:cs typeface="Poppins" panose="00000500000000000000" pitchFamily="2" charset="0"/>
                        </a:rPr>
                        <a:t>departement</a:t>
                      </a:r>
                      <a:endParaRPr lang="fr-FR" sz="900" b="1"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Alphanumérique</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VARCHAR(3) NOT NULL</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extLst>
                  <a:ext uri="{0D108BD9-81ED-4DB2-BD59-A6C34878D82A}">
                    <a16:rowId xmlns:a16="http://schemas.microsoft.com/office/drawing/2014/main" val="2515074545"/>
                  </a:ext>
                </a:extLst>
              </a:tr>
              <a:tr h="201262">
                <a:tc>
                  <a:txBody>
                    <a:bodyPr/>
                    <a:lstStyle/>
                    <a:p>
                      <a:pPr algn="ctr" fontAlgn="ctr"/>
                      <a:r>
                        <a:rPr lang="fr-FR" sz="900" u="none" strike="noStrike">
                          <a:effectLst/>
                          <a:latin typeface="Maven Pro" panose="020B0604020202020204" charset="0"/>
                          <a:cs typeface="Poppins" panose="00000500000000000000" pitchFamily="2" charset="0"/>
                        </a:rPr>
                        <a:t>10</a:t>
                      </a:r>
                      <a:endParaRPr lang="fr-FR" sz="900" b="0" i="0" u="none" strike="noStrike">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a:effectLst/>
                          <a:latin typeface="Maven Pro" panose="020B0604020202020204" charset="0"/>
                          <a:cs typeface="Poppins" panose="00000500000000000000" pitchFamily="2" charset="0"/>
                        </a:rPr>
                        <a:t>nom_departement</a:t>
                      </a:r>
                      <a:endParaRPr lang="fr-FR" sz="900" b="0" i="0" u="none" strike="noStrike">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Nom </a:t>
                      </a:r>
                      <a:r>
                        <a:rPr lang="fr-FR" sz="900" u="none" strike="noStrike" dirty="0" err="1">
                          <a:effectLst/>
                          <a:latin typeface="Maven Pro" panose="020B0604020202020204" charset="0"/>
                          <a:cs typeface="Poppins" panose="00000500000000000000" pitchFamily="2" charset="0"/>
                        </a:rPr>
                        <a:t>departement</a:t>
                      </a:r>
                      <a:endParaRPr lang="fr-FR" sz="900" b="1"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Texte</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VARCHAR(23) NOT NULL</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extLst>
                  <a:ext uri="{0D108BD9-81ED-4DB2-BD59-A6C34878D82A}">
                    <a16:rowId xmlns:a16="http://schemas.microsoft.com/office/drawing/2014/main" val="2561198910"/>
                  </a:ext>
                </a:extLst>
              </a:tr>
              <a:tr h="201262">
                <a:tc>
                  <a:txBody>
                    <a:bodyPr/>
                    <a:lstStyle/>
                    <a:p>
                      <a:pPr algn="ctr" fontAlgn="ctr"/>
                      <a:r>
                        <a:rPr lang="fr-FR" sz="900" u="none" strike="noStrike">
                          <a:effectLst/>
                          <a:latin typeface="Maven Pro" panose="020B0604020202020204" charset="0"/>
                          <a:cs typeface="Poppins" panose="00000500000000000000" pitchFamily="2" charset="0"/>
                        </a:rPr>
                        <a:t>11</a:t>
                      </a:r>
                      <a:endParaRPr lang="fr-FR" sz="900" b="0" i="0" u="none" strike="noStrike">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a:effectLst/>
                          <a:latin typeface="Maven Pro" panose="020B0604020202020204" charset="0"/>
                          <a:cs typeface="Poppins" panose="00000500000000000000" pitchFamily="2" charset="0"/>
                        </a:rPr>
                        <a:t>type_bien</a:t>
                      </a:r>
                      <a:endParaRPr lang="fr-FR" sz="900" b="0" i="0" u="none" strike="noStrike">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Type bien</a:t>
                      </a:r>
                      <a:endParaRPr lang="fr-FR" sz="900" b="1"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Texte</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VARCHAR(21) NOT NULL</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extLst>
                  <a:ext uri="{0D108BD9-81ED-4DB2-BD59-A6C34878D82A}">
                    <a16:rowId xmlns:a16="http://schemas.microsoft.com/office/drawing/2014/main" val="1429602538"/>
                  </a:ext>
                </a:extLst>
              </a:tr>
              <a:tr h="201262">
                <a:tc>
                  <a:txBody>
                    <a:bodyPr/>
                    <a:lstStyle/>
                    <a:p>
                      <a:pPr algn="ctr" fontAlgn="ctr"/>
                      <a:r>
                        <a:rPr lang="fr-FR" sz="900" u="none" strike="noStrike">
                          <a:effectLst/>
                          <a:latin typeface="Maven Pro" panose="020B0604020202020204" charset="0"/>
                          <a:cs typeface="Poppins" panose="00000500000000000000" pitchFamily="2" charset="0"/>
                        </a:rPr>
                        <a:t>12</a:t>
                      </a:r>
                      <a:endParaRPr lang="fr-FR" sz="900" b="0" i="0" u="none" strike="noStrike">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a:effectLst/>
                          <a:latin typeface="Maven Pro" panose="020B0604020202020204" charset="0"/>
                          <a:cs typeface="Poppins" panose="00000500000000000000" pitchFamily="2" charset="0"/>
                        </a:rPr>
                        <a:t>nb_pce_princ</a:t>
                      </a:r>
                      <a:endParaRPr lang="fr-FR" sz="900" b="0" i="0" u="none" strike="noStrike">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Nombre </a:t>
                      </a:r>
                      <a:r>
                        <a:rPr lang="fr-FR" sz="900" u="none" strike="noStrike" dirty="0" err="1">
                          <a:effectLst/>
                          <a:latin typeface="Maven Pro" panose="020B0604020202020204" charset="0"/>
                          <a:cs typeface="Poppins" panose="00000500000000000000" pitchFamily="2" charset="0"/>
                        </a:rPr>
                        <a:t>pieces</a:t>
                      </a:r>
                      <a:r>
                        <a:rPr lang="fr-FR" sz="900" u="none" strike="noStrike" dirty="0">
                          <a:effectLst/>
                          <a:latin typeface="Maven Pro" panose="020B0604020202020204" charset="0"/>
                          <a:cs typeface="Poppins" panose="00000500000000000000" pitchFamily="2" charset="0"/>
                        </a:rPr>
                        <a:t> principales</a:t>
                      </a:r>
                      <a:endParaRPr lang="fr-FR" sz="900" b="1"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Numérique</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TINYINT NOT NULL</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extLst>
                  <a:ext uri="{0D108BD9-81ED-4DB2-BD59-A6C34878D82A}">
                    <a16:rowId xmlns:a16="http://schemas.microsoft.com/office/drawing/2014/main" val="2797739055"/>
                  </a:ext>
                </a:extLst>
              </a:tr>
              <a:tr h="201262">
                <a:tc>
                  <a:txBody>
                    <a:bodyPr/>
                    <a:lstStyle/>
                    <a:p>
                      <a:pPr algn="ctr" fontAlgn="ctr"/>
                      <a:r>
                        <a:rPr lang="fr-FR" sz="900" u="none" strike="noStrike">
                          <a:effectLst/>
                          <a:latin typeface="Maven Pro" panose="020B0604020202020204" charset="0"/>
                          <a:cs typeface="Poppins" panose="00000500000000000000" pitchFamily="2" charset="0"/>
                        </a:rPr>
                        <a:t>13</a:t>
                      </a:r>
                      <a:endParaRPr lang="fr-FR" sz="900" b="0" i="0" u="none" strike="noStrike">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a:effectLst/>
                          <a:latin typeface="Maven Pro" panose="020B0604020202020204" charset="0"/>
                          <a:cs typeface="Poppins" panose="00000500000000000000" pitchFamily="2" charset="0"/>
                        </a:rPr>
                        <a:t>surf_carre</a:t>
                      </a:r>
                      <a:endParaRPr lang="fr-FR" sz="900" b="0" i="0" u="none" strike="noStrike">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a:effectLst/>
                          <a:latin typeface="Maven Pro" panose="020B0604020202020204" charset="0"/>
                          <a:cs typeface="Poppins" panose="00000500000000000000" pitchFamily="2" charset="0"/>
                        </a:rPr>
                        <a:t>Surface Carrez</a:t>
                      </a:r>
                      <a:endParaRPr lang="fr-FR" sz="900" b="1" i="0" u="none" strike="noStrike">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Numérique</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DECIMAL(6,2) NOT NULL</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extLst>
                  <a:ext uri="{0D108BD9-81ED-4DB2-BD59-A6C34878D82A}">
                    <a16:rowId xmlns:a16="http://schemas.microsoft.com/office/drawing/2014/main" val="3120890774"/>
                  </a:ext>
                </a:extLst>
              </a:tr>
              <a:tr h="201262">
                <a:tc>
                  <a:txBody>
                    <a:bodyPr/>
                    <a:lstStyle/>
                    <a:p>
                      <a:pPr algn="ctr" fontAlgn="ctr"/>
                      <a:r>
                        <a:rPr lang="fr-FR" sz="900" u="none" strike="noStrike" dirty="0">
                          <a:effectLst/>
                          <a:latin typeface="Maven Pro" panose="020B0604020202020204" charset="0"/>
                          <a:cs typeface="Poppins" panose="00000500000000000000" pitchFamily="2" charset="0"/>
                        </a:rPr>
                        <a:t>14</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a:effectLst/>
                          <a:latin typeface="Maven Pro" panose="020B0604020202020204" charset="0"/>
                          <a:cs typeface="Poppins" panose="00000500000000000000" pitchFamily="2" charset="0"/>
                        </a:rPr>
                        <a:t>surf_terrain</a:t>
                      </a:r>
                      <a:endParaRPr lang="fr-FR" sz="900" b="0" i="0" u="none" strike="noStrike">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Surface terrain en m²</a:t>
                      </a:r>
                      <a:endParaRPr lang="fr-FR" sz="900" b="1"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Numérique</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SMALLINT NULL</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extLst>
                  <a:ext uri="{0D108BD9-81ED-4DB2-BD59-A6C34878D82A}">
                    <a16:rowId xmlns:a16="http://schemas.microsoft.com/office/drawing/2014/main" val="1554276431"/>
                  </a:ext>
                </a:extLst>
              </a:tr>
              <a:tr h="201262">
                <a:tc>
                  <a:txBody>
                    <a:bodyPr/>
                    <a:lstStyle/>
                    <a:p>
                      <a:pPr algn="ctr" fontAlgn="ctr"/>
                      <a:r>
                        <a:rPr lang="fr-FR" sz="900" u="none" strike="noStrike">
                          <a:effectLst/>
                          <a:latin typeface="Maven Pro" panose="020B0604020202020204" charset="0"/>
                          <a:cs typeface="Poppins" panose="00000500000000000000" pitchFamily="2" charset="0"/>
                        </a:rPr>
                        <a:t>15</a:t>
                      </a:r>
                      <a:endParaRPr lang="fr-FR" sz="900" b="0" i="0" u="none" strike="noStrike">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a:effectLst/>
                          <a:latin typeface="Maven Pro" panose="020B0604020202020204" charset="0"/>
                          <a:cs typeface="Poppins" panose="00000500000000000000" pitchFamily="2" charset="0"/>
                        </a:rPr>
                        <a:t>nat_cult</a:t>
                      </a:r>
                      <a:endParaRPr lang="fr-FR" sz="900" b="0" i="0" u="none" strike="noStrike">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Nature culture</a:t>
                      </a:r>
                      <a:endParaRPr lang="fr-FR" sz="900" b="1"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Texte</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VARCHAR(2) NULL</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extLst>
                  <a:ext uri="{0D108BD9-81ED-4DB2-BD59-A6C34878D82A}">
                    <a16:rowId xmlns:a16="http://schemas.microsoft.com/office/drawing/2014/main" val="2906496191"/>
                  </a:ext>
                </a:extLst>
              </a:tr>
              <a:tr h="196102">
                <a:tc>
                  <a:txBody>
                    <a:bodyPr/>
                    <a:lstStyle/>
                    <a:p>
                      <a:pPr algn="ctr" fontAlgn="ctr"/>
                      <a:r>
                        <a:rPr lang="fr-FR" sz="900" u="none" strike="noStrike" dirty="0">
                          <a:effectLst/>
                          <a:latin typeface="Maven Pro" panose="020B0604020202020204" charset="0"/>
                          <a:cs typeface="Poppins" panose="00000500000000000000" pitchFamily="2" charset="0"/>
                        </a:rPr>
                        <a:t>16</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err="1">
                          <a:effectLst/>
                          <a:latin typeface="Maven Pro" panose="020B0604020202020204" charset="0"/>
                          <a:cs typeface="Poppins" panose="00000500000000000000" pitchFamily="2" charset="0"/>
                        </a:rPr>
                        <a:t>nat_cult_spec</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Nature culture </a:t>
                      </a:r>
                      <a:r>
                        <a:rPr lang="fr-FR" sz="900" u="none" strike="noStrike" dirty="0" err="1">
                          <a:effectLst/>
                          <a:latin typeface="Maven Pro" panose="020B0604020202020204" charset="0"/>
                          <a:cs typeface="Poppins" panose="00000500000000000000" pitchFamily="2" charset="0"/>
                        </a:rPr>
                        <a:t>speciale</a:t>
                      </a:r>
                      <a:endParaRPr lang="fr-FR" sz="900" b="1"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Texte</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tc>
                  <a:txBody>
                    <a:bodyPr/>
                    <a:lstStyle/>
                    <a:p>
                      <a:pPr algn="ctr" fontAlgn="ctr"/>
                      <a:r>
                        <a:rPr lang="fr-FR" sz="900" u="none" strike="noStrike" dirty="0">
                          <a:effectLst/>
                          <a:latin typeface="Maven Pro" panose="020B0604020202020204" charset="0"/>
                          <a:cs typeface="Poppins" panose="00000500000000000000" pitchFamily="2" charset="0"/>
                        </a:rPr>
                        <a:t>VARCHAR(25) NULL</a:t>
                      </a:r>
                      <a:endParaRPr lang="fr-FR" sz="900" b="0" i="0" u="none" strike="noStrike" dirty="0">
                        <a:solidFill>
                          <a:srgbClr val="FFFFFF"/>
                        </a:solidFill>
                        <a:effectLst/>
                        <a:latin typeface="Maven Pro" panose="020B0604020202020204" charset="0"/>
                        <a:cs typeface="Poppins" panose="00000500000000000000" pitchFamily="2" charset="0"/>
                      </a:endParaRPr>
                    </a:p>
                  </a:txBody>
                  <a:tcPr marL="5161" marR="5161" marT="5161" marB="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74000"/>
                      </a:schemeClr>
                    </a:solidFill>
                  </a:tcPr>
                </a:tc>
                <a:extLst>
                  <a:ext uri="{0D108BD9-81ED-4DB2-BD59-A6C34878D82A}">
                    <a16:rowId xmlns:a16="http://schemas.microsoft.com/office/drawing/2014/main" val="4000743447"/>
                  </a:ext>
                </a:extLst>
              </a:tr>
            </a:tbl>
          </a:graphicData>
        </a:graphic>
      </p:graphicFrame>
      <p:sp>
        <p:nvSpPr>
          <p:cNvPr id="60" name="Google Shape;9437;p56"/>
          <p:cNvSpPr/>
          <p:nvPr/>
        </p:nvSpPr>
        <p:spPr>
          <a:xfrm>
            <a:off x="1370672" y="1897093"/>
            <a:ext cx="413496" cy="443102"/>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chemeClr val="bg2">
                <a:lumMod val="75000"/>
                <a:lumOff val="2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9434;p56"/>
          <p:cNvGrpSpPr/>
          <p:nvPr/>
        </p:nvGrpSpPr>
        <p:grpSpPr>
          <a:xfrm rot="13447436">
            <a:off x="7441485" y="3680124"/>
            <a:ext cx="1452955" cy="621360"/>
            <a:chOff x="732422" y="2990152"/>
            <a:chExt cx="1337773" cy="572102"/>
          </a:xfrm>
        </p:grpSpPr>
        <p:sp>
          <p:nvSpPr>
            <p:cNvPr id="62" name="Google Shape;9435;p56"/>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chemeClr val="accent3">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436;p56"/>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chemeClr val="accent2">
                  <a:lumMod val="20000"/>
                  <a:lumOff val="8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437;p56"/>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438;p56"/>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chemeClr val="bg2">
                  <a:lumMod val="25000"/>
                  <a:lumOff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439;p56"/>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440;p56"/>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9437;p56"/>
          <p:cNvSpPr/>
          <p:nvPr/>
        </p:nvSpPr>
        <p:spPr>
          <a:xfrm>
            <a:off x="513462" y="2496554"/>
            <a:ext cx="413496" cy="41211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chemeClr val="accent4">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9434;p56"/>
          <p:cNvGrpSpPr/>
          <p:nvPr/>
        </p:nvGrpSpPr>
        <p:grpSpPr>
          <a:xfrm rot="17940079">
            <a:off x="-1302759" y="795123"/>
            <a:ext cx="3699212" cy="2123494"/>
            <a:chOff x="-1339759" y="2990152"/>
            <a:chExt cx="3405960" cy="1955155"/>
          </a:xfrm>
        </p:grpSpPr>
        <p:sp>
          <p:nvSpPr>
            <p:cNvPr id="70" name="Google Shape;9435;p56"/>
            <p:cNvSpPr/>
            <p:nvPr/>
          </p:nvSpPr>
          <p:spPr>
            <a:xfrm>
              <a:off x="518917" y="4099638"/>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chemeClr val="accent3">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436;p56"/>
            <p:cNvSpPr/>
            <p:nvPr/>
          </p:nvSpPr>
          <p:spPr>
            <a:xfrm>
              <a:off x="708249" y="391022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chemeClr val="accent2">
                  <a:lumMod val="20000"/>
                  <a:lumOff val="8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437;p56"/>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438;p56"/>
            <p:cNvSpPr/>
            <p:nvPr/>
          </p:nvSpPr>
          <p:spPr>
            <a:xfrm>
              <a:off x="1685473" y="3180050"/>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chemeClr val="bg2">
                  <a:lumMod val="25000"/>
                  <a:lumOff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439;p56"/>
            <p:cNvSpPr/>
            <p:nvPr/>
          </p:nvSpPr>
          <p:spPr>
            <a:xfrm>
              <a:off x="-1339759" y="4568048"/>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440;p56"/>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9434;p56"/>
          <p:cNvGrpSpPr/>
          <p:nvPr/>
        </p:nvGrpSpPr>
        <p:grpSpPr>
          <a:xfrm rot="13447436">
            <a:off x="2253230" y="-657641"/>
            <a:ext cx="5554866" cy="7295717"/>
            <a:chOff x="-3044313" y="-1512075"/>
            <a:chExt cx="5114508" cy="6717351"/>
          </a:xfrm>
        </p:grpSpPr>
        <p:sp>
          <p:nvSpPr>
            <p:cNvPr id="78" name="Google Shape;9435;p56"/>
            <p:cNvSpPr/>
            <p:nvPr/>
          </p:nvSpPr>
          <p:spPr>
            <a:xfrm rot="19531342">
              <a:off x="-1114036" y="4825812"/>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chemeClr val="accent3">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436;p56"/>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chemeClr val="accent2">
                  <a:lumMod val="20000"/>
                  <a:lumOff val="8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437;p56"/>
            <p:cNvSpPr/>
            <p:nvPr/>
          </p:nvSpPr>
          <p:spPr>
            <a:xfrm rot="15531322">
              <a:off x="688197" y="-1511438"/>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438;p56"/>
            <p:cNvSpPr/>
            <p:nvPr/>
          </p:nvSpPr>
          <p:spPr>
            <a:xfrm rot="7213356">
              <a:off x="-3044962" y="4635679"/>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chemeClr val="bg2">
                  <a:lumMod val="25000"/>
                  <a:lumOff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439;p56"/>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440;p56"/>
            <p:cNvSpPr/>
            <p:nvPr/>
          </p:nvSpPr>
          <p:spPr>
            <a:xfrm rot="543353">
              <a:off x="-1747161" y="23110"/>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Organigramme : Alternative 83"/>
          <p:cNvSpPr/>
          <p:nvPr/>
        </p:nvSpPr>
        <p:spPr>
          <a:xfrm>
            <a:off x="1668741" y="548641"/>
            <a:ext cx="6063801" cy="3953021"/>
          </a:xfrm>
          <a:prstGeom prst="flowChartAlternateProcess">
            <a:avLst/>
          </a:prstGeom>
          <a:solidFill>
            <a:schemeClr val="accent1">
              <a:alpha val="0"/>
            </a:schemeClr>
          </a:solidFill>
          <a:ln>
            <a:solidFill>
              <a:schemeClr val="accent4">
                <a:lumMod val="20000"/>
                <a:lumOff val="8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20268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lvl="0"/>
            <a:r>
              <a:rPr lang="fr-FR" sz="3200" dirty="0" smtClean="0"/>
              <a:t>MCD &amp; UML</a:t>
            </a:r>
            <a:endParaRPr lang="fr-FR" sz="3200" dirty="0"/>
          </a:p>
        </p:txBody>
      </p:sp>
      <p:sp>
        <p:nvSpPr>
          <p:cNvPr id="688" name="Google Shape;688;p32"/>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p>
            <a:pPr marL="0" lvl="0" indent="0" algn="l"/>
            <a:r>
              <a:rPr lang="fr-FR" dirty="0"/>
              <a:t>Conception des données et leur schéma relationnel</a:t>
            </a:r>
          </a:p>
        </p:txBody>
      </p:sp>
      <p:sp>
        <p:nvSpPr>
          <p:cNvPr id="689" name="Google Shape;689;p32"/>
          <p:cNvSpPr/>
          <p:nvPr/>
        </p:nvSpPr>
        <p:spPr>
          <a:xfrm>
            <a:off x="5782875" y="1868575"/>
            <a:ext cx="1085100" cy="108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2"/>
                </a:solidFill>
              </a:rPr>
              <a:t>02</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3"/>
            </a:solidFill>
            <a:prstDash val="solid"/>
            <a:round/>
            <a:headEnd type="none" w="med" len="med"/>
            <a:tailEnd type="none" w="med" len="med"/>
          </a:ln>
        </p:spPr>
      </p:cxnSp>
    </p:spTree>
    <p:extLst>
      <p:ext uri="{BB962C8B-B14F-4D97-AF65-F5344CB8AC3E}">
        <p14:creationId xmlns:p14="http://schemas.microsoft.com/office/powerpoint/2010/main" val="12394586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oogle Shape;9162;p56"/>
          <p:cNvGrpSpPr/>
          <p:nvPr/>
        </p:nvGrpSpPr>
        <p:grpSpPr>
          <a:xfrm rot="1425437">
            <a:off x="7550064" y="3209874"/>
            <a:ext cx="1859298" cy="2132958"/>
            <a:chOff x="4206459" y="1191441"/>
            <a:chExt cx="712557" cy="785901"/>
          </a:xfrm>
        </p:grpSpPr>
        <p:sp>
          <p:nvSpPr>
            <p:cNvPr id="127" name="Google Shape;9163;p56"/>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164;p56"/>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165;p56"/>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166;p56"/>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chemeClr val="bg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 name="Google Shape;9167;p56"/>
            <p:cNvGrpSpPr/>
            <p:nvPr/>
          </p:nvGrpSpPr>
          <p:grpSpPr>
            <a:xfrm>
              <a:off x="4644280" y="1290523"/>
              <a:ext cx="143716" cy="29463"/>
              <a:chOff x="4644280" y="1290523"/>
              <a:chExt cx="143716" cy="29463"/>
            </a:xfrm>
          </p:grpSpPr>
          <p:sp>
            <p:nvSpPr>
              <p:cNvPr id="161" name="Google Shape;9168;p56"/>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9169;p56"/>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9170;p56"/>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9171;p56"/>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9172;p56"/>
            <p:cNvGrpSpPr/>
            <p:nvPr/>
          </p:nvGrpSpPr>
          <p:grpSpPr>
            <a:xfrm>
              <a:off x="4356567" y="1191441"/>
              <a:ext cx="143690" cy="29488"/>
              <a:chOff x="4356567" y="1191441"/>
              <a:chExt cx="143690" cy="29488"/>
            </a:xfrm>
          </p:grpSpPr>
          <p:sp>
            <p:nvSpPr>
              <p:cNvPr id="157" name="Google Shape;9173;p56"/>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9174;p56"/>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9175;p56"/>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9176;p56"/>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177;p56"/>
            <p:cNvGrpSpPr/>
            <p:nvPr/>
          </p:nvGrpSpPr>
          <p:grpSpPr>
            <a:xfrm>
              <a:off x="4339009" y="1863727"/>
              <a:ext cx="143703" cy="29476"/>
              <a:chOff x="4339009" y="1863727"/>
              <a:chExt cx="143703" cy="29476"/>
            </a:xfrm>
          </p:grpSpPr>
          <p:sp>
            <p:nvSpPr>
              <p:cNvPr id="153" name="Google Shape;9178;p56"/>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179;p56"/>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9180;p56"/>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9181;p56"/>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9182;p56"/>
            <p:cNvGrpSpPr/>
            <p:nvPr/>
          </p:nvGrpSpPr>
          <p:grpSpPr>
            <a:xfrm>
              <a:off x="4206459" y="1607315"/>
              <a:ext cx="29539" cy="142899"/>
              <a:chOff x="4206459" y="1607315"/>
              <a:chExt cx="29539" cy="142899"/>
            </a:xfrm>
          </p:grpSpPr>
          <p:sp>
            <p:nvSpPr>
              <p:cNvPr id="149" name="Google Shape;9183;p56"/>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184;p56"/>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185;p56"/>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186;p56"/>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9187;p56"/>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188;p56"/>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189;p56"/>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190;p56"/>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9191;p56"/>
            <p:cNvGrpSpPr/>
            <p:nvPr/>
          </p:nvGrpSpPr>
          <p:grpSpPr>
            <a:xfrm>
              <a:off x="4889463" y="1423737"/>
              <a:ext cx="29552" cy="142899"/>
              <a:chOff x="4889463" y="1423737"/>
              <a:chExt cx="29552" cy="142899"/>
            </a:xfrm>
          </p:grpSpPr>
          <p:sp>
            <p:nvSpPr>
              <p:cNvPr id="145" name="Google Shape;9192;p56"/>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193;p56"/>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194;p56"/>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195;p56"/>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9196;p56"/>
            <p:cNvGrpSpPr/>
            <p:nvPr/>
          </p:nvGrpSpPr>
          <p:grpSpPr>
            <a:xfrm>
              <a:off x="4771663" y="1876896"/>
              <a:ext cx="108651" cy="100447"/>
              <a:chOff x="4771663" y="1876896"/>
              <a:chExt cx="108651" cy="100447"/>
            </a:xfrm>
          </p:grpSpPr>
          <p:sp>
            <p:nvSpPr>
              <p:cNvPr id="141" name="Google Shape;9197;p56"/>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198;p56"/>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199;p56"/>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200;p56"/>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5" name="Titre 164"/>
          <p:cNvSpPr>
            <a:spLocks noGrp="1"/>
          </p:cNvSpPr>
          <p:nvPr>
            <p:ph type="ctrTitle"/>
          </p:nvPr>
        </p:nvSpPr>
        <p:spPr>
          <a:xfrm>
            <a:off x="1591111" y="410052"/>
            <a:ext cx="6020700" cy="588062"/>
          </a:xfrm>
        </p:spPr>
        <p:txBody>
          <a:bodyPr/>
          <a:lstStyle/>
          <a:p>
            <a:r>
              <a:rPr lang="fr-FR" sz="3600" dirty="0" smtClean="0">
                <a:latin typeface="Share Tech" panose="020B0604020202020204" charset="0"/>
                <a:cs typeface="Poppins Light" panose="00000400000000000000" pitchFamily="2" charset="0"/>
              </a:rPr>
              <a:t>Modèle conceptuel des données</a:t>
            </a:r>
            <a:endParaRPr lang="fr-FR" sz="3600" dirty="0">
              <a:latin typeface="Share Tech" panose="020B0604020202020204" charset="0"/>
              <a:cs typeface="Poppins Light" panose="00000400000000000000" pitchFamily="2" charset="0"/>
            </a:endParaRPr>
          </a:p>
        </p:txBody>
      </p:sp>
      <p:sp>
        <p:nvSpPr>
          <p:cNvPr id="166" name="Sous-titre 165"/>
          <p:cNvSpPr>
            <a:spLocks noGrp="1"/>
          </p:cNvSpPr>
          <p:nvPr>
            <p:ph type="subTitle" idx="1"/>
          </p:nvPr>
        </p:nvSpPr>
        <p:spPr>
          <a:xfrm>
            <a:off x="477078" y="1292107"/>
            <a:ext cx="2723208" cy="2934503"/>
          </a:xfrm>
        </p:spPr>
        <p:txBody>
          <a:bodyPr/>
          <a:lstStyle/>
          <a:p>
            <a:r>
              <a:rPr lang="fr-FR" sz="1200" dirty="0" smtClean="0">
                <a:latin typeface="Poppins Light" panose="00000400000000000000" pitchFamily="2" charset="0"/>
                <a:cs typeface="Poppins Light" panose="00000400000000000000" pitchFamily="2" charset="0"/>
              </a:rPr>
              <a:t>5 Classes</a:t>
            </a:r>
            <a:endParaRPr lang="fr-FR" sz="1400" dirty="0" smtClean="0">
              <a:latin typeface="Poppins Light" panose="00000400000000000000" pitchFamily="2" charset="0"/>
              <a:cs typeface="Poppins Light" panose="00000400000000000000" pitchFamily="2" charset="0"/>
            </a:endParaRPr>
          </a:p>
          <a:p>
            <a:pPr algn="l"/>
            <a:endParaRPr lang="fr-FR" sz="1400" dirty="0"/>
          </a:p>
          <a:p>
            <a:pPr algn="l"/>
            <a:r>
              <a:rPr lang="fr-FR" sz="900" dirty="0" smtClean="0">
                <a:latin typeface="Poppins Light" panose="00000400000000000000" pitchFamily="2" charset="0"/>
                <a:cs typeface="Poppins Light" panose="00000400000000000000" pitchFamily="2" charset="0"/>
              </a:rPr>
              <a:t>Une vente peut désigner 1 ou plusieurs </a:t>
            </a:r>
            <a:r>
              <a:rPr lang="fr-FR" sz="900" dirty="0" smtClean="0">
                <a:latin typeface="Poppins Light" panose="00000400000000000000" pitchFamily="2" charset="0"/>
                <a:cs typeface="Poppins Light" panose="00000400000000000000" pitchFamily="2" charset="0"/>
              </a:rPr>
              <a:t>biens</a:t>
            </a:r>
            <a:endParaRPr lang="fr-FR" sz="900" dirty="0" smtClean="0">
              <a:latin typeface="Poppins Light" panose="00000400000000000000" pitchFamily="2" charset="0"/>
              <a:cs typeface="Poppins Light" panose="00000400000000000000" pitchFamily="2" charset="0"/>
            </a:endParaRPr>
          </a:p>
          <a:p>
            <a:pPr algn="l"/>
            <a:endParaRPr lang="fr-FR" sz="900" dirty="0" smtClean="0">
              <a:latin typeface="Poppins Light" panose="00000400000000000000" pitchFamily="2" charset="0"/>
              <a:cs typeface="Poppins Light" panose="00000400000000000000" pitchFamily="2" charset="0"/>
            </a:endParaRPr>
          </a:p>
          <a:p>
            <a:pPr algn="l"/>
            <a:r>
              <a:rPr lang="fr-FR" sz="900" dirty="0" smtClean="0">
                <a:latin typeface="Poppins Light" panose="00000400000000000000" pitchFamily="2" charset="0"/>
                <a:cs typeface="Poppins Light" panose="00000400000000000000" pitchFamily="2" charset="0"/>
              </a:rPr>
              <a:t>Un bien peut </a:t>
            </a:r>
            <a:r>
              <a:rPr lang="fr-FR" sz="900" dirty="0">
                <a:latin typeface="Poppins Light" panose="00000400000000000000" pitchFamily="2" charset="0"/>
                <a:cs typeface="Poppins Light" panose="00000400000000000000" pitchFamily="2" charset="0"/>
              </a:rPr>
              <a:t>être vendu </a:t>
            </a:r>
            <a:r>
              <a:rPr lang="fr-FR" sz="900" dirty="0" smtClean="0">
                <a:latin typeface="Poppins Light" panose="00000400000000000000" pitchFamily="2" charset="0"/>
                <a:cs typeface="Poppins Light" panose="00000400000000000000" pitchFamily="2" charset="0"/>
              </a:rPr>
              <a:t>0 (nouvelle </a:t>
            </a:r>
            <a:r>
              <a:rPr lang="fr-FR" sz="900" dirty="0">
                <a:latin typeface="Poppins Light" panose="00000400000000000000" pitchFamily="2" charset="0"/>
                <a:cs typeface="Poppins Light" panose="00000400000000000000" pitchFamily="2" charset="0"/>
              </a:rPr>
              <a:t>construction) ou plusieurs fois ; il se situe dans un </a:t>
            </a:r>
            <a:r>
              <a:rPr lang="fr-FR" sz="900" dirty="0" smtClean="0">
                <a:latin typeface="Poppins Light" panose="00000400000000000000" pitchFamily="2" charset="0"/>
                <a:cs typeface="Poppins Light" panose="00000400000000000000" pitchFamily="2" charset="0"/>
              </a:rPr>
              <a:t>cadastre</a:t>
            </a:r>
          </a:p>
          <a:p>
            <a:pPr algn="l"/>
            <a:endParaRPr lang="fr-FR" sz="900" dirty="0" smtClean="0">
              <a:latin typeface="Poppins Light" panose="00000400000000000000" pitchFamily="2" charset="0"/>
              <a:cs typeface="Poppins Light" panose="00000400000000000000" pitchFamily="2" charset="0"/>
            </a:endParaRPr>
          </a:p>
          <a:p>
            <a:pPr algn="l"/>
            <a:r>
              <a:rPr lang="fr-FR" sz="900" dirty="0" smtClean="0">
                <a:latin typeface="Poppins Light" panose="00000400000000000000" pitchFamily="2" charset="0"/>
                <a:cs typeface="Poppins Light" panose="00000400000000000000" pitchFamily="2" charset="0"/>
              </a:rPr>
              <a:t>Un </a:t>
            </a:r>
            <a:r>
              <a:rPr lang="fr-FR" sz="900" dirty="0">
                <a:latin typeface="Poppins Light" panose="00000400000000000000" pitchFamily="2" charset="0"/>
                <a:cs typeface="Poppins Light" panose="00000400000000000000" pitchFamily="2" charset="0"/>
              </a:rPr>
              <a:t>cadastre situe un ou plusieurs locaux ; il fait partie d’une </a:t>
            </a:r>
            <a:r>
              <a:rPr lang="fr-FR" sz="900" dirty="0" smtClean="0">
                <a:latin typeface="Poppins Light" panose="00000400000000000000" pitchFamily="2" charset="0"/>
                <a:cs typeface="Poppins Light" panose="00000400000000000000" pitchFamily="2" charset="0"/>
              </a:rPr>
              <a:t>commune</a:t>
            </a:r>
          </a:p>
          <a:p>
            <a:pPr algn="l"/>
            <a:endParaRPr lang="fr-FR" sz="900" dirty="0">
              <a:latin typeface="Poppins Light" panose="00000400000000000000" pitchFamily="2" charset="0"/>
              <a:cs typeface="Poppins Light" panose="00000400000000000000" pitchFamily="2" charset="0"/>
            </a:endParaRPr>
          </a:p>
          <a:p>
            <a:pPr algn="l"/>
            <a:r>
              <a:rPr lang="fr-FR" sz="900" dirty="0" smtClean="0">
                <a:latin typeface="Poppins Light" panose="00000400000000000000" pitchFamily="2" charset="0"/>
                <a:cs typeface="Poppins Light" panose="00000400000000000000" pitchFamily="2" charset="0"/>
              </a:rPr>
              <a:t>Une </a:t>
            </a:r>
            <a:r>
              <a:rPr lang="fr-FR" sz="900" dirty="0">
                <a:latin typeface="Poppins Light" panose="00000400000000000000" pitchFamily="2" charset="0"/>
                <a:cs typeface="Poppins Light" panose="00000400000000000000" pitchFamily="2" charset="0"/>
              </a:rPr>
              <a:t>commune englobe un ou plusieurs cadastres ; elle appartient à un </a:t>
            </a:r>
            <a:r>
              <a:rPr lang="fr-FR" sz="900" dirty="0" smtClean="0">
                <a:latin typeface="Poppins Light" panose="00000400000000000000" pitchFamily="2" charset="0"/>
                <a:cs typeface="Poppins Light" panose="00000400000000000000" pitchFamily="2" charset="0"/>
              </a:rPr>
              <a:t>département</a:t>
            </a:r>
          </a:p>
          <a:p>
            <a:pPr algn="l"/>
            <a:endParaRPr lang="fr-FR" sz="900" dirty="0">
              <a:latin typeface="Poppins Light" panose="00000400000000000000" pitchFamily="2" charset="0"/>
              <a:cs typeface="Poppins Light" panose="00000400000000000000" pitchFamily="2" charset="0"/>
            </a:endParaRPr>
          </a:p>
          <a:p>
            <a:pPr algn="l"/>
            <a:r>
              <a:rPr lang="fr-FR" sz="900" dirty="0" smtClean="0">
                <a:latin typeface="Poppins Light" panose="00000400000000000000" pitchFamily="2" charset="0"/>
                <a:cs typeface="Poppins Light" panose="00000400000000000000" pitchFamily="2" charset="0"/>
              </a:rPr>
              <a:t>Un </a:t>
            </a:r>
            <a:r>
              <a:rPr lang="fr-FR" sz="900" dirty="0">
                <a:latin typeface="Poppins Light" panose="00000400000000000000" pitchFamily="2" charset="0"/>
                <a:cs typeface="Poppins Light" panose="00000400000000000000" pitchFamily="2" charset="0"/>
              </a:rPr>
              <a:t>département possède une ou plusieurs communes</a:t>
            </a:r>
            <a:endParaRPr lang="fr-FR" sz="900" dirty="0" smtClean="0">
              <a:latin typeface="Poppins Light" panose="00000400000000000000" pitchFamily="2" charset="0"/>
              <a:cs typeface="Poppins Light" panose="00000400000000000000" pitchFamily="2" charset="0"/>
            </a:endParaRPr>
          </a:p>
          <a:p>
            <a:pPr algn="l"/>
            <a:endParaRPr lang="fr-FR" sz="1400" dirty="0">
              <a:effectLst>
                <a:outerShdw blurRad="38100" dist="38100" dir="2700000" algn="tl">
                  <a:srgbClr val="000000">
                    <a:alpha val="43137"/>
                  </a:srgbClr>
                </a:outerShdw>
              </a:effectLst>
            </a:endParaRPr>
          </a:p>
          <a:p>
            <a:pPr algn="l"/>
            <a:endParaRPr lang="fr-FR" sz="1400" dirty="0"/>
          </a:p>
        </p:txBody>
      </p:sp>
      <p:pic>
        <p:nvPicPr>
          <p:cNvPr id="167" name="Image 1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6245" y="1297338"/>
            <a:ext cx="4666985" cy="2932772"/>
          </a:xfrm>
          <a:prstGeom prst="rect">
            <a:avLst/>
          </a:prstGeom>
        </p:spPr>
      </p:pic>
      <p:sp>
        <p:nvSpPr>
          <p:cNvPr id="168" name="Google Shape;8562;p54"/>
          <p:cNvSpPr/>
          <p:nvPr/>
        </p:nvSpPr>
        <p:spPr>
          <a:xfrm>
            <a:off x="543848" y="1817393"/>
            <a:ext cx="91743" cy="91743"/>
          </a:xfrm>
          <a:prstGeom prst="diamond">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562;p54"/>
          <p:cNvSpPr/>
          <p:nvPr/>
        </p:nvSpPr>
        <p:spPr>
          <a:xfrm>
            <a:off x="537734" y="2226452"/>
            <a:ext cx="91743" cy="91743"/>
          </a:xfrm>
          <a:prstGeom prst="diamond">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562;p54"/>
          <p:cNvSpPr/>
          <p:nvPr/>
        </p:nvSpPr>
        <p:spPr>
          <a:xfrm>
            <a:off x="537734" y="2780977"/>
            <a:ext cx="91743" cy="91743"/>
          </a:xfrm>
          <a:prstGeom prst="diamond">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562;p54"/>
          <p:cNvSpPr/>
          <p:nvPr/>
        </p:nvSpPr>
        <p:spPr>
          <a:xfrm>
            <a:off x="537734" y="3189440"/>
            <a:ext cx="91743" cy="91743"/>
          </a:xfrm>
          <a:prstGeom prst="diamond">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562;p54"/>
          <p:cNvSpPr/>
          <p:nvPr/>
        </p:nvSpPr>
        <p:spPr>
          <a:xfrm>
            <a:off x="537735" y="3736915"/>
            <a:ext cx="91743" cy="91743"/>
          </a:xfrm>
          <a:prstGeom prst="diamond">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9166;p56"/>
          <p:cNvSpPr/>
          <p:nvPr/>
        </p:nvSpPr>
        <p:spPr>
          <a:xfrm rot="1425437">
            <a:off x="2303837" y="4054354"/>
            <a:ext cx="762556" cy="79308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chemeClr val="bg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9162;p56"/>
          <p:cNvGrpSpPr/>
          <p:nvPr/>
        </p:nvGrpSpPr>
        <p:grpSpPr>
          <a:xfrm rot="1425437">
            <a:off x="-619054" y="-489576"/>
            <a:ext cx="1859298" cy="2132958"/>
            <a:chOff x="4206459" y="1191441"/>
            <a:chExt cx="712557" cy="785901"/>
          </a:xfrm>
        </p:grpSpPr>
        <p:sp>
          <p:nvSpPr>
            <p:cNvPr id="176" name="Google Shape;9163;p56"/>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9164;p56"/>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9165;p56"/>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9166;p56"/>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chemeClr val="bg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9167;p56"/>
            <p:cNvGrpSpPr/>
            <p:nvPr/>
          </p:nvGrpSpPr>
          <p:grpSpPr>
            <a:xfrm>
              <a:off x="4644280" y="1290523"/>
              <a:ext cx="143716" cy="29463"/>
              <a:chOff x="4644280" y="1290523"/>
              <a:chExt cx="143716" cy="29463"/>
            </a:xfrm>
          </p:grpSpPr>
          <p:sp>
            <p:nvSpPr>
              <p:cNvPr id="210" name="Google Shape;9168;p56"/>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9169;p56"/>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9170;p56"/>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9171;p56"/>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9172;p56"/>
            <p:cNvGrpSpPr/>
            <p:nvPr/>
          </p:nvGrpSpPr>
          <p:grpSpPr>
            <a:xfrm>
              <a:off x="4356567" y="1191441"/>
              <a:ext cx="143690" cy="29488"/>
              <a:chOff x="4356567" y="1191441"/>
              <a:chExt cx="143690" cy="29488"/>
            </a:xfrm>
          </p:grpSpPr>
          <p:sp>
            <p:nvSpPr>
              <p:cNvPr id="206" name="Google Shape;9173;p56"/>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9174;p56"/>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9175;p56"/>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9176;p56"/>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9177;p56"/>
            <p:cNvGrpSpPr/>
            <p:nvPr/>
          </p:nvGrpSpPr>
          <p:grpSpPr>
            <a:xfrm>
              <a:off x="4339009" y="1863727"/>
              <a:ext cx="143703" cy="29476"/>
              <a:chOff x="4339009" y="1863727"/>
              <a:chExt cx="143703" cy="29476"/>
            </a:xfrm>
          </p:grpSpPr>
          <p:sp>
            <p:nvSpPr>
              <p:cNvPr id="202" name="Google Shape;9178;p56"/>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9179;p56"/>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9180;p56"/>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9181;p56"/>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9182;p56"/>
            <p:cNvGrpSpPr/>
            <p:nvPr/>
          </p:nvGrpSpPr>
          <p:grpSpPr>
            <a:xfrm>
              <a:off x="4206459" y="1607315"/>
              <a:ext cx="29539" cy="142899"/>
              <a:chOff x="4206459" y="1607315"/>
              <a:chExt cx="29539" cy="142899"/>
            </a:xfrm>
          </p:grpSpPr>
          <p:sp>
            <p:nvSpPr>
              <p:cNvPr id="198" name="Google Shape;9183;p56"/>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9184;p56"/>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9185;p56"/>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9186;p56"/>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9187;p56"/>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9188;p56"/>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9189;p56"/>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9190;p56"/>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9191;p56"/>
            <p:cNvGrpSpPr/>
            <p:nvPr/>
          </p:nvGrpSpPr>
          <p:grpSpPr>
            <a:xfrm>
              <a:off x="4889463" y="1423737"/>
              <a:ext cx="29552" cy="142899"/>
              <a:chOff x="4889463" y="1423737"/>
              <a:chExt cx="29552" cy="142899"/>
            </a:xfrm>
          </p:grpSpPr>
          <p:sp>
            <p:nvSpPr>
              <p:cNvPr id="194" name="Google Shape;9192;p56"/>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9193;p56"/>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9194;p56"/>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9195;p56"/>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9196;p56"/>
            <p:cNvGrpSpPr/>
            <p:nvPr/>
          </p:nvGrpSpPr>
          <p:grpSpPr>
            <a:xfrm>
              <a:off x="4771663" y="1876896"/>
              <a:ext cx="108651" cy="100447"/>
              <a:chOff x="4771663" y="1876896"/>
              <a:chExt cx="108651" cy="100447"/>
            </a:xfrm>
          </p:grpSpPr>
          <p:sp>
            <p:nvSpPr>
              <p:cNvPr id="190" name="Google Shape;9197;p56"/>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9198;p56"/>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9199;p56"/>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9200;p56"/>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7600080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oogle Shape;9162;p56"/>
          <p:cNvGrpSpPr/>
          <p:nvPr/>
        </p:nvGrpSpPr>
        <p:grpSpPr>
          <a:xfrm rot="1425437">
            <a:off x="7558170" y="3749980"/>
            <a:ext cx="1859298" cy="2132958"/>
            <a:chOff x="4206459" y="1191441"/>
            <a:chExt cx="712557" cy="785901"/>
          </a:xfrm>
        </p:grpSpPr>
        <p:sp>
          <p:nvSpPr>
            <p:cNvPr id="127" name="Google Shape;9163;p56"/>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164;p56"/>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165;p56"/>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166;p56"/>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chemeClr val="bg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 name="Google Shape;9167;p56"/>
            <p:cNvGrpSpPr/>
            <p:nvPr/>
          </p:nvGrpSpPr>
          <p:grpSpPr>
            <a:xfrm>
              <a:off x="4644280" y="1290523"/>
              <a:ext cx="143716" cy="29463"/>
              <a:chOff x="4644280" y="1290523"/>
              <a:chExt cx="143716" cy="29463"/>
            </a:xfrm>
          </p:grpSpPr>
          <p:sp>
            <p:nvSpPr>
              <p:cNvPr id="161" name="Google Shape;9168;p56"/>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9169;p56"/>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9170;p56"/>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9171;p56"/>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9172;p56"/>
            <p:cNvGrpSpPr/>
            <p:nvPr/>
          </p:nvGrpSpPr>
          <p:grpSpPr>
            <a:xfrm>
              <a:off x="4356567" y="1191441"/>
              <a:ext cx="143690" cy="29488"/>
              <a:chOff x="4356567" y="1191441"/>
              <a:chExt cx="143690" cy="29488"/>
            </a:xfrm>
          </p:grpSpPr>
          <p:sp>
            <p:nvSpPr>
              <p:cNvPr id="157" name="Google Shape;9173;p56"/>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9174;p56"/>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9175;p56"/>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9176;p56"/>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177;p56"/>
            <p:cNvGrpSpPr/>
            <p:nvPr/>
          </p:nvGrpSpPr>
          <p:grpSpPr>
            <a:xfrm>
              <a:off x="4339009" y="1863727"/>
              <a:ext cx="143703" cy="29476"/>
              <a:chOff x="4339009" y="1863727"/>
              <a:chExt cx="143703" cy="29476"/>
            </a:xfrm>
          </p:grpSpPr>
          <p:sp>
            <p:nvSpPr>
              <p:cNvPr id="153" name="Google Shape;9178;p56"/>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179;p56"/>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9180;p56"/>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9181;p56"/>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9182;p56"/>
            <p:cNvGrpSpPr/>
            <p:nvPr/>
          </p:nvGrpSpPr>
          <p:grpSpPr>
            <a:xfrm>
              <a:off x="4206459" y="1607315"/>
              <a:ext cx="29539" cy="142899"/>
              <a:chOff x="4206459" y="1607315"/>
              <a:chExt cx="29539" cy="142899"/>
            </a:xfrm>
          </p:grpSpPr>
          <p:sp>
            <p:nvSpPr>
              <p:cNvPr id="149" name="Google Shape;9183;p56"/>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184;p56"/>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185;p56"/>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186;p56"/>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9187;p56"/>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188;p56"/>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189;p56"/>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190;p56"/>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9191;p56"/>
            <p:cNvGrpSpPr/>
            <p:nvPr/>
          </p:nvGrpSpPr>
          <p:grpSpPr>
            <a:xfrm>
              <a:off x="4889463" y="1423737"/>
              <a:ext cx="29552" cy="142899"/>
              <a:chOff x="4889463" y="1423737"/>
              <a:chExt cx="29552" cy="142899"/>
            </a:xfrm>
          </p:grpSpPr>
          <p:sp>
            <p:nvSpPr>
              <p:cNvPr id="145" name="Google Shape;9192;p56"/>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193;p56"/>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194;p56"/>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195;p56"/>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9196;p56"/>
            <p:cNvGrpSpPr/>
            <p:nvPr/>
          </p:nvGrpSpPr>
          <p:grpSpPr>
            <a:xfrm>
              <a:off x="4771663" y="1876896"/>
              <a:ext cx="108651" cy="100447"/>
              <a:chOff x="4771663" y="1876896"/>
              <a:chExt cx="108651" cy="100447"/>
            </a:xfrm>
          </p:grpSpPr>
          <p:sp>
            <p:nvSpPr>
              <p:cNvPr id="141" name="Google Shape;9197;p56"/>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198;p56"/>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199;p56"/>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200;p56"/>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5" name="Titre 164"/>
          <p:cNvSpPr>
            <a:spLocks noGrp="1"/>
          </p:cNvSpPr>
          <p:nvPr>
            <p:ph type="ctrTitle"/>
          </p:nvPr>
        </p:nvSpPr>
        <p:spPr>
          <a:xfrm>
            <a:off x="1591111" y="410052"/>
            <a:ext cx="6020700" cy="588062"/>
          </a:xfrm>
        </p:spPr>
        <p:txBody>
          <a:bodyPr/>
          <a:lstStyle/>
          <a:p>
            <a:r>
              <a:rPr lang="fr-FR" sz="3600" dirty="0" smtClean="0">
                <a:latin typeface="Share Tech" panose="020B0604020202020204" charset="0"/>
                <a:cs typeface="Poppins Light" panose="00000400000000000000" pitchFamily="2" charset="0"/>
              </a:rPr>
              <a:t>Schéma relationnel normalisé</a:t>
            </a:r>
            <a:endParaRPr lang="fr-FR" sz="3600" dirty="0">
              <a:latin typeface="Share Tech" panose="020B0604020202020204" charset="0"/>
              <a:cs typeface="Poppins Light" panose="00000400000000000000" pitchFamily="2" charset="0"/>
            </a:endParaRPr>
          </a:p>
        </p:txBody>
      </p:sp>
      <p:sp>
        <p:nvSpPr>
          <p:cNvPr id="168" name="Google Shape;8562;p54"/>
          <p:cNvSpPr/>
          <p:nvPr/>
        </p:nvSpPr>
        <p:spPr>
          <a:xfrm>
            <a:off x="5547366" y="1907415"/>
            <a:ext cx="91743" cy="91743"/>
          </a:xfrm>
          <a:prstGeom prst="diamond">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562;p54"/>
          <p:cNvSpPr/>
          <p:nvPr/>
        </p:nvSpPr>
        <p:spPr>
          <a:xfrm>
            <a:off x="5547365" y="3422134"/>
            <a:ext cx="91743" cy="91743"/>
          </a:xfrm>
          <a:prstGeom prst="diamond">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562;p54"/>
          <p:cNvSpPr/>
          <p:nvPr/>
        </p:nvSpPr>
        <p:spPr>
          <a:xfrm>
            <a:off x="8791161" y="731533"/>
            <a:ext cx="77240" cy="87487"/>
          </a:xfrm>
          <a:prstGeom prst="diamond">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562;p54"/>
          <p:cNvSpPr/>
          <p:nvPr/>
        </p:nvSpPr>
        <p:spPr>
          <a:xfrm>
            <a:off x="8791161" y="1139996"/>
            <a:ext cx="77240" cy="87487"/>
          </a:xfrm>
          <a:prstGeom prst="diamond">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562;p54"/>
          <p:cNvSpPr/>
          <p:nvPr/>
        </p:nvSpPr>
        <p:spPr>
          <a:xfrm>
            <a:off x="5547365" y="2736049"/>
            <a:ext cx="77240" cy="87487"/>
          </a:xfrm>
          <a:prstGeom prst="diamond">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9166;p56"/>
          <p:cNvSpPr/>
          <p:nvPr/>
        </p:nvSpPr>
        <p:spPr>
          <a:xfrm rot="1425437">
            <a:off x="1459709" y="4483405"/>
            <a:ext cx="762556" cy="79308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chemeClr val="bg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9162;p56"/>
          <p:cNvGrpSpPr/>
          <p:nvPr/>
        </p:nvGrpSpPr>
        <p:grpSpPr>
          <a:xfrm rot="1425437">
            <a:off x="-619054" y="-489576"/>
            <a:ext cx="1859298" cy="2132958"/>
            <a:chOff x="4206459" y="1191441"/>
            <a:chExt cx="712557" cy="785901"/>
          </a:xfrm>
        </p:grpSpPr>
        <p:sp>
          <p:nvSpPr>
            <p:cNvPr id="176" name="Google Shape;9163;p56"/>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9164;p56"/>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9165;p56"/>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9166;p56"/>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chemeClr val="bg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9167;p56"/>
            <p:cNvGrpSpPr/>
            <p:nvPr/>
          </p:nvGrpSpPr>
          <p:grpSpPr>
            <a:xfrm>
              <a:off x="4644280" y="1290523"/>
              <a:ext cx="143716" cy="29463"/>
              <a:chOff x="4644280" y="1290523"/>
              <a:chExt cx="143716" cy="29463"/>
            </a:xfrm>
          </p:grpSpPr>
          <p:sp>
            <p:nvSpPr>
              <p:cNvPr id="210" name="Google Shape;9168;p56"/>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9169;p56"/>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9170;p56"/>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9171;p56"/>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9172;p56"/>
            <p:cNvGrpSpPr/>
            <p:nvPr/>
          </p:nvGrpSpPr>
          <p:grpSpPr>
            <a:xfrm>
              <a:off x="4356567" y="1191441"/>
              <a:ext cx="143690" cy="29488"/>
              <a:chOff x="4356567" y="1191441"/>
              <a:chExt cx="143690" cy="29488"/>
            </a:xfrm>
          </p:grpSpPr>
          <p:sp>
            <p:nvSpPr>
              <p:cNvPr id="206" name="Google Shape;9173;p56"/>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9174;p56"/>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9175;p56"/>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9176;p56"/>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9177;p56"/>
            <p:cNvGrpSpPr/>
            <p:nvPr/>
          </p:nvGrpSpPr>
          <p:grpSpPr>
            <a:xfrm>
              <a:off x="4339009" y="1863727"/>
              <a:ext cx="143703" cy="29476"/>
              <a:chOff x="4339009" y="1863727"/>
              <a:chExt cx="143703" cy="29476"/>
            </a:xfrm>
          </p:grpSpPr>
          <p:sp>
            <p:nvSpPr>
              <p:cNvPr id="202" name="Google Shape;9178;p56"/>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9179;p56"/>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9180;p56"/>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9181;p56"/>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9182;p56"/>
            <p:cNvGrpSpPr/>
            <p:nvPr/>
          </p:nvGrpSpPr>
          <p:grpSpPr>
            <a:xfrm>
              <a:off x="4206459" y="1607315"/>
              <a:ext cx="29539" cy="142899"/>
              <a:chOff x="4206459" y="1607315"/>
              <a:chExt cx="29539" cy="142899"/>
            </a:xfrm>
          </p:grpSpPr>
          <p:sp>
            <p:nvSpPr>
              <p:cNvPr id="198" name="Google Shape;9183;p56"/>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9184;p56"/>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9185;p56"/>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9186;p56"/>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9187;p56"/>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9188;p56"/>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9189;p56"/>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9190;p56"/>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9191;p56"/>
            <p:cNvGrpSpPr/>
            <p:nvPr/>
          </p:nvGrpSpPr>
          <p:grpSpPr>
            <a:xfrm>
              <a:off x="4889463" y="1423737"/>
              <a:ext cx="29552" cy="142899"/>
              <a:chOff x="4889463" y="1423737"/>
              <a:chExt cx="29552" cy="142899"/>
            </a:xfrm>
          </p:grpSpPr>
          <p:sp>
            <p:nvSpPr>
              <p:cNvPr id="194" name="Google Shape;9192;p56"/>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9193;p56"/>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9194;p56"/>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9195;p56"/>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9196;p56"/>
            <p:cNvGrpSpPr/>
            <p:nvPr/>
          </p:nvGrpSpPr>
          <p:grpSpPr>
            <a:xfrm>
              <a:off x="4771663" y="1876896"/>
              <a:ext cx="108651" cy="100447"/>
              <a:chOff x="4771663" y="1876896"/>
              <a:chExt cx="108651" cy="100447"/>
            </a:xfrm>
          </p:grpSpPr>
          <p:sp>
            <p:nvSpPr>
              <p:cNvPr id="190" name="Google Shape;9197;p56"/>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9198;p56"/>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9199;p56"/>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9200;p56"/>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67" name="Image 1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52" y="1269787"/>
            <a:ext cx="5097904" cy="2794678"/>
          </a:xfrm>
          <a:prstGeom prst="rect">
            <a:avLst/>
          </a:prstGeom>
        </p:spPr>
      </p:pic>
      <p:sp>
        <p:nvSpPr>
          <p:cNvPr id="166" name="Sous-titre 165"/>
          <p:cNvSpPr>
            <a:spLocks noGrp="1"/>
          </p:cNvSpPr>
          <p:nvPr>
            <p:ph type="subTitle" idx="1"/>
          </p:nvPr>
        </p:nvSpPr>
        <p:spPr>
          <a:xfrm>
            <a:off x="5485586" y="1269787"/>
            <a:ext cx="2899603" cy="2785325"/>
          </a:xfrm>
        </p:spPr>
        <p:txBody>
          <a:bodyPr/>
          <a:lstStyle/>
          <a:p>
            <a:r>
              <a:rPr lang="fr-FR" sz="1200" dirty="0" smtClean="0">
                <a:latin typeface="Poppins Light" panose="00000400000000000000" pitchFamily="2" charset="0"/>
                <a:cs typeface="Poppins Light" panose="00000400000000000000" pitchFamily="2" charset="0"/>
              </a:rPr>
              <a:t>Respecter les 3NF</a:t>
            </a:r>
            <a:endParaRPr lang="fr-FR" sz="1400" dirty="0" smtClean="0">
              <a:latin typeface="Poppins Light" panose="00000400000000000000" pitchFamily="2" charset="0"/>
              <a:cs typeface="Poppins Light" panose="00000400000000000000" pitchFamily="2" charset="0"/>
            </a:endParaRPr>
          </a:p>
          <a:p>
            <a:pPr algn="l"/>
            <a:endParaRPr lang="fr-FR" sz="1400" dirty="0">
              <a:latin typeface="Poppins Light" panose="00000400000000000000" pitchFamily="2" charset="0"/>
              <a:cs typeface="Poppins Light" panose="00000400000000000000" pitchFamily="2" charset="0"/>
            </a:endParaRPr>
          </a:p>
          <a:p>
            <a:pPr algn="l"/>
            <a:endParaRPr lang="fr-FR" sz="900" dirty="0" smtClean="0">
              <a:latin typeface="Poppins Light" panose="00000400000000000000" pitchFamily="2" charset="0"/>
              <a:cs typeface="Poppins Light" panose="00000400000000000000" pitchFamily="2" charset="0"/>
            </a:endParaRPr>
          </a:p>
          <a:p>
            <a:pPr algn="l"/>
            <a:r>
              <a:rPr lang="fr-FR" sz="900" dirty="0" smtClean="0">
                <a:latin typeface="Poppins Light" panose="00000400000000000000" pitchFamily="2" charset="0"/>
                <a:cs typeface="Poppins Light" panose="00000400000000000000" pitchFamily="2" charset="0"/>
              </a:rPr>
              <a:t>1NF -</a:t>
            </a:r>
            <a:r>
              <a:rPr lang="fr-FR" sz="900" dirty="0">
                <a:latin typeface="Poppins Light" panose="00000400000000000000" pitchFamily="2" charset="0"/>
                <a:ea typeface="Calibri" panose="020F0502020204030204" pitchFamily="34" charset="0"/>
                <a:cs typeface="Poppins Light" panose="00000400000000000000" pitchFamily="2" charset="0"/>
              </a:rPr>
              <a:t>Les 5 classes sont transformées en tables de formes normales, chacune dotées d’une clé primaire et toutes les colonnes contiennent des valeurs </a:t>
            </a:r>
            <a:r>
              <a:rPr lang="fr-FR" sz="900" dirty="0" smtClean="0">
                <a:latin typeface="Poppins Light" panose="00000400000000000000" pitchFamily="2" charset="0"/>
                <a:ea typeface="Calibri" panose="020F0502020204030204" pitchFamily="34" charset="0"/>
                <a:cs typeface="Poppins Light" panose="00000400000000000000" pitchFamily="2" charset="0"/>
              </a:rPr>
              <a:t>atomiques.</a:t>
            </a:r>
          </a:p>
          <a:p>
            <a:pPr algn="l"/>
            <a:endParaRPr lang="fr-FR" sz="900" dirty="0" smtClean="0">
              <a:latin typeface="Poppins Light" panose="00000400000000000000" pitchFamily="2" charset="0"/>
              <a:cs typeface="Poppins Light" panose="00000400000000000000" pitchFamily="2" charset="0"/>
            </a:endParaRPr>
          </a:p>
          <a:p>
            <a:pPr algn="l"/>
            <a:r>
              <a:rPr lang="fr-FR" sz="900" dirty="0" smtClean="0">
                <a:latin typeface="Poppins Light" panose="00000400000000000000" pitchFamily="2" charset="0"/>
                <a:cs typeface="Poppins Light" panose="00000400000000000000" pitchFamily="2" charset="0"/>
              </a:rPr>
              <a:t>2NF - </a:t>
            </a:r>
            <a:r>
              <a:rPr lang="fr-FR" sz="900" dirty="0">
                <a:latin typeface="Poppins Light" panose="00000400000000000000" pitchFamily="2" charset="0"/>
                <a:ea typeface="Calibri" panose="020F0502020204030204" pitchFamily="34" charset="0"/>
                <a:cs typeface="Poppins Light" panose="00000400000000000000" pitchFamily="2" charset="0"/>
              </a:rPr>
              <a:t>clés étrangères sont introduites dans 4 tables </a:t>
            </a:r>
            <a:r>
              <a:rPr lang="fr-FR" sz="900" dirty="0" smtClean="0">
                <a:latin typeface="Poppins Light" panose="00000400000000000000" pitchFamily="2" charset="0"/>
                <a:ea typeface="Calibri" panose="020F0502020204030204" pitchFamily="34" charset="0"/>
                <a:cs typeface="Poppins Light" panose="00000400000000000000" pitchFamily="2" charset="0"/>
              </a:rPr>
              <a:t>permettant </a:t>
            </a:r>
            <a:r>
              <a:rPr lang="fr-FR" sz="900" dirty="0">
                <a:latin typeface="Poppins Light" panose="00000400000000000000" pitchFamily="2" charset="0"/>
                <a:ea typeface="Calibri" panose="020F0502020204030204" pitchFamily="34" charset="0"/>
                <a:cs typeface="Poppins Light" panose="00000400000000000000" pitchFamily="2" charset="0"/>
              </a:rPr>
              <a:t>ainsi la parfaite association entre les clés primaires et les autres colonnes. </a:t>
            </a:r>
            <a:endParaRPr lang="fr-FR" sz="900" dirty="0" smtClean="0">
              <a:latin typeface="Poppins Light" panose="00000400000000000000" pitchFamily="2" charset="0"/>
              <a:ea typeface="Calibri" panose="020F0502020204030204" pitchFamily="34" charset="0"/>
              <a:cs typeface="Poppins Light" panose="00000400000000000000" pitchFamily="2" charset="0"/>
            </a:endParaRPr>
          </a:p>
          <a:p>
            <a:pPr algn="l"/>
            <a:endParaRPr lang="fr-FR" sz="900" dirty="0">
              <a:latin typeface="Poppins Light" panose="00000400000000000000" pitchFamily="2" charset="0"/>
              <a:cs typeface="Poppins Light" panose="00000400000000000000" pitchFamily="2" charset="0"/>
            </a:endParaRPr>
          </a:p>
          <a:p>
            <a:pPr algn="l"/>
            <a:r>
              <a:rPr lang="fr-FR" sz="900" dirty="0" smtClean="0">
                <a:latin typeface="Poppins Light" panose="00000400000000000000" pitchFamily="2" charset="0"/>
                <a:cs typeface="Poppins Light" panose="00000400000000000000" pitchFamily="2" charset="0"/>
              </a:rPr>
              <a:t>3NF - </a:t>
            </a:r>
            <a:r>
              <a:rPr lang="fr-FR" sz="900" dirty="0">
                <a:latin typeface="Poppins Light" panose="00000400000000000000" pitchFamily="2" charset="0"/>
                <a:ea typeface="Calibri" panose="020F0502020204030204" pitchFamily="34" charset="0"/>
                <a:cs typeface="Poppins Light" panose="00000400000000000000" pitchFamily="2" charset="0"/>
              </a:rPr>
              <a:t>Toutes dépendances entre les attributs n’appartenant pas à une clé ont été éliminées</a:t>
            </a:r>
            <a:endParaRPr lang="fr-FR" sz="1400" dirty="0">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algn="l"/>
            <a:endParaRPr lang="fr-FR" sz="1400" dirty="0"/>
          </a:p>
        </p:txBody>
      </p:sp>
    </p:spTree>
    <p:extLst>
      <p:ext uri="{BB962C8B-B14F-4D97-AF65-F5344CB8AC3E}">
        <p14:creationId xmlns:p14="http://schemas.microsoft.com/office/powerpoint/2010/main" val="2276202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6" y="1742775"/>
            <a:ext cx="3104593" cy="837300"/>
          </a:xfrm>
          <a:prstGeom prst="rect">
            <a:avLst/>
          </a:prstGeom>
        </p:spPr>
        <p:txBody>
          <a:bodyPr spcFirstLastPara="1" wrap="square" lIns="91425" tIns="91425" rIns="91425" bIns="91425" anchor="b" anchorCtr="0">
            <a:noAutofit/>
          </a:bodyPr>
          <a:lstStyle/>
          <a:p>
            <a:pPr lvl="0"/>
            <a:r>
              <a:rPr lang="en" sz="3200" dirty="0">
                <a:solidFill>
                  <a:srgbClr val="FFFFFF"/>
                </a:solidFill>
                <a:latin typeface="Share Tech" panose="020B0604020202020204" charset="0"/>
                <a:sym typeface="Advent Pro SemiBold"/>
              </a:rPr>
              <a:t>Conception &amp; analyse de la BDD</a:t>
            </a:r>
            <a:endParaRPr lang="fr-FR" sz="3200" dirty="0">
              <a:latin typeface="Share Tech" panose="020B0604020202020204" charset="0"/>
            </a:endParaRPr>
          </a:p>
        </p:txBody>
      </p:sp>
      <p:sp>
        <p:nvSpPr>
          <p:cNvPr id="688" name="Google Shape;688;p32"/>
          <p:cNvSpPr txBox="1">
            <a:spLocks noGrp="1"/>
          </p:cNvSpPr>
          <p:nvPr>
            <p:ph type="subTitle" idx="1"/>
          </p:nvPr>
        </p:nvSpPr>
        <p:spPr>
          <a:xfrm>
            <a:off x="2031286" y="2397080"/>
            <a:ext cx="2898854" cy="1048800"/>
          </a:xfrm>
          <a:prstGeom prst="rect">
            <a:avLst/>
          </a:prstGeom>
        </p:spPr>
        <p:txBody>
          <a:bodyPr spcFirstLastPara="1" wrap="square" lIns="91425" tIns="91425" rIns="91425" bIns="91425" anchor="t" anchorCtr="0">
            <a:noAutofit/>
          </a:bodyPr>
          <a:lstStyle/>
          <a:p>
            <a:pPr marL="0" lvl="0" indent="0"/>
            <a:r>
              <a:rPr lang="fr-FR" dirty="0"/>
              <a:t>Utilisation d’un SGBDR et d’un GUI</a:t>
            </a:r>
          </a:p>
        </p:txBody>
      </p:sp>
      <p:sp>
        <p:nvSpPr>
          <p:cNvPr id="689" name="Google Shape;689;p32"/>
          <p:cNvSpPr/>
          <p:nvPr/>
        </p:nvSpPr>
        <p:spPr>
          <a:xfrm>
            <a:off x="5782875" y="1868575"/>
            <a:ext cx="1085100" cy="108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2"/>
                </a:solidFill>
              </a:rPr>
              <a:t>03</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909692648"/>
      </p:ext>
    </p:extLst>
  </p:cSld>
  <p:clrMapOvr>
    <a:masterClrMapping/>
  </p:clrMapOvr>
  <p:timing>
    <p:tnLst>
      <p:par>
        <p:cTn id="1" dur="indefinite" restart="never" nodeType="tmRoot"/>
      </p:par>
    </p:tnLst>
  </p:timing>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themeOverride>
</file>

<file path=ppt/theme/themeOverride2.xml><?xml version="1.0" encoding="utf-8"?>
<a:themeOverride xmlns:a="http://schemas.openxmlformats.org/drawingml/2006/main">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788</TotalTime>
  <Words>2290</Words>
  <Application>Microsoft Office PowerPoint</Application>
  <PresentationFormat>Affichage à l'écran (16:9)</PresentationFormat>
  <Paragraphs>328</Paragraphs>
  <Slides>24</Slides>
  <Notes>23</Notes>
  <HiddenSlides>0</HiddenSlides>
  <MMClips>0</MMClips>
  <ScaleCrop>false</ScaleCrop>
  <HeadingPairs>
    <vt:vector size="6" baseType="variant">
      <vt:variant>
        <vt:lpstr>Polices utilisées</vt:lpstr>
      </vt:variant>
      <vt:variant>
        <vt:i4>16</vt:i4>
      </vt:variant>
      <vt:variant>
        <vt:lpstr>Thème</vt:lpstr>
      </vt:variant>
      <vt:variant>
        <vt:i4>1</vt:i4>
      </vt:variant>
      <vt:variant>
        <vt:lpstr>Titres des diapositives</vt:lpstr>
      </vt:variant>
      <vt:variant>
        <vt:i4>24</vt:i4>
      </vt:variant>
    </vt:vector>
  </HeadingPairs>
  <TitlesOfParts>
    <vt:vector size="41" baseType="lpstr">
      <vt:lpstr>Montserrat</vt:lpstr>
      <vt:lpstr>Maven Pro</vt:lpstr>
      <vt:lpstr>Share Tech</vt:lpstr>
      <vt:lpstr>Fira Sans Condensed Medium</vt:lpstr>
      <vt:lpstr>Poppins</vt:lpstr>
      <vt:lpstr>Maven Pro SemiBold</vt:lpstr>
      <vt:lpstr>Calibri</vt:lpstr>
      <vt:lpstr>Fira Sans Extra Condensed Medium</vt:lpstr>
      <vt:lpstr>Poppins Medium</vt:lpstr>
      <vt:lpstr>Times New Roman</vt:lpstr>
      <vt:lpstr>Livvic Light</vt:lpstr>
      <vt:lpstr>Poppins Light</vt:lpstr>
      <vt:lpstr>Consolas</vt:lpstr>
      <vt:lpstr>Arial</vt:lpstr>
      <vt:lpstr>Advent Pro SemiBold</vt:lpstr>
      <vt:lpstr>Nunito Light</vt:lpstr>
      <vt:lpstr>Data Science Consulting by Slidesgo</vt:lpstr>
      <vt:lpstr>Créez et utilisez une base de données immobilière avec SQL</vt:lpstr>
      <vt:lpstr>Projet “DATAImmo”</vt:lpstr>
      <vt:lpstr>Conception &amp; analyse de la BDD</vt:lpstr>
      <vt:lpstr>Dictionnaire des données</vt:lpstr>
      <vt:lpstr>Présentation PowerPoint</vt:lpstr>
      <vt:lpstr>MCD &amp; UML</vt:lpstr>
      <vt:lpstr>Modèle conceptuel des données</vt:lpstr>
      <vt:lpstr>Schéma relationnel normalisé</vt:lpstr>
      <vt:lpstr>Conception &amp; analyse de la BDD</vt:lpstr>
      <vt:lpstr>Conception de la base de données</vt:lpstr>
      <vt:lpstr>Présentation PowerPoint</vt:lpstr>
      <vt:lpstr>Analyse des données</vt:lpstr>
      <vt:lpstr>2. Proportion des ventes d’appartements par le nombre de pièces ? </vt:lpstr>
      <vt:lpstr>SELECT      CONCAT(nom_departement,"_", "(", code_departement, ")") AS departement,     ROUND(AVG(valeur_fonciere / surf_carre)) AS prix_m2 FROM vente JOIN bien     On vente.bien_id = bien.id JOIN cadastre     ON bien.cadastre_id = cadastre.id JOIN commune     ON cadastre.commune_id = commune.id JOIN departement     ON commune.departement_id = departement.id GROUP BY code_departement ORDER BY prix_m2 DESC LIMIT 10 ;</vt:lpstr>
      <vt:lpstr>SELECT     type_bien,     code_departement AS ile_de_france,    ROUND(AVG(valeur_fonciere / surf_carre)) AS prix_m2 FROM vente JOIN bien     On vente.bien_id = bien.id JOIN cadastre     ON bien.cadastre_id = cadastre.id JOIN commune     ON cadastre.commune_id = commune.id JOIN departement     ON commune.departement_id = departement.id WHERE code_departement IN (75, 77, 78, 91, 92, 93, 94, 95) AND type_bien = "Maison" ;</vt:lpstr>
      <vt:lpstr>SELECT      type_bien,      FORMAT(valeur_fonciere, "###.###.###.###") AS valeur_fonciere,      CONCAT(nom_departement,"_", "(", code_departement, ")") AS departement,     surf_carre FROM vente JOIN bien     On vente.bien_id = bien.id JOIN cadastre     ON bien.cadastre_id = cadastre.id JOIN commune     ON cadastre.commune_id = commune.id JOIN departement     ON commune.departement_id = departement.id WHERE type_bien = "Appartement" GROUP BY valeur_fonciere ORDER BY valeur_fonciere DESC LIMIT 10 ;</vt:lpstr>
      <vt:lpstr>1 -Trouver les adresses  </vt:lpstr>
      <vt:lpstr>2 – Isoler les valeurs foncières d’un outlier dans le fichier   Excel « Data » et récupérer la section cadastrale </vt:lpstr>
      <vt:lpstr>On entre les données récupérées pour visualiser les données de l’outlier</vt:lpstr>
      <vt:lpstr>4 – Résultats des autres outliers </vt:lpstr>
      <vt:lpstr>WITH 1er_trimestre AS (     SELECT          COUNT(id) AS 1er_trim_ventes     FROM vente     WHERE date_vente BETWEEN '2020-01-01' AND '2020-03-31'),   2nd_trimestre AS (     SELECT          COUNT(id) AS 2nd_trim_ventes     FROM vente     WHERE date_vente BETWEEN '2020-04-01' AND '2020-06-30')   SELECT      ROUND(((2nd_trim_ventes - 1er_trim_ventes) / 1er_trim_ventes * 100),2) AS taux_evolution FROM 1er_trimestre, 2nd_trimestre ;</vt:lpstr>
      <vt:lpstr>WITH 1er_trimestre AS (     SELECT          COUNT(vente.id) AS 1er_trim_ventes,         nom_commune     FROM vente     JOIN bien         On vente.bien_id = bien.id     JOIN cadastre         ON bien.cadastre_id = cadastre.id     JOIN commune         ON cadastre.commune_id = commune.id     WHERE date_vente BETWEEN '2020-01-01' AND '2020-03-31'     GROUP BY nom_commune),   2nd_trimestre AS (     SELECT          COUNT(vente.id) AS 2nd_trim_ventes,          nom_commune     FROM vente     JOIN bien         On vente.bien_id = bien.id     JOIN cadastre         ON bien.cadastre_id = cadastre.id     JOIN commune         ON cadastre.commune_id = commune.id     WHERE date_vente BETWEEN '2020-04-01' AND '2020-06-30'     GROUP BY nom_commune)   SELECT      nom_commune,     ROUND(((2nd_trim_ventes - 1er_trim_ventes) / 1er_trim_ventes * 100),2)          AS taux_evolution FROM 1er_trimestre LEFT JOIN 2nd_trimestre USING(nom_commune) WHERE ROUND(((2nd_trim_ventes - 1er_trim_ventes) / 1er_trim_ventes * 100),2) &gt;= 20 ORDER BY taux_evolution DESC ;</vt:lpstr>
      <vt:lpstr>WITH 2_pieces AS (      SELECT          ROUND(AVG(valeur_fonciere / surf_carre)) AS prix_m2_appart_2_pieces     FROM vente     JOIN bien         On vente.bien_id = bien.id     JOIN cadastre         ON bien.cadastre_id = cadastre.id     JOIN commune         ON cadastre.commune_id = commune.id     WHERE nb_piece_princ = 2 AND type_bien = 'appartement'     ),   3_pieces AS (     SELECT          ROUND(AVG(valeur_fonciere / surf_carre)) AS prix_m2_appart_3_pieces     FROM vente     JOIN bien         On vente.bien_id = bien.id     JOIN cadastre         ON bien.cadastre_id = cadastre.id     JOIN commune         ON cadastre.commune_id = commune.id     WHERE nb_piece_princ = 3 AND type_bien = 'appartement'     )   SELECT      ROUND(AVG((prix_m2_appart_2_pieces - prix_m2_appart_3_pieces) / prix_m2_appart_3_pieces * 100),2)          AS pourcentage_difference FROM 2_pieces, 3_pieces ;</vt:lpstr>
      <vt:lpstr>WITH valeur_moyenne_par_ville AS (     SELECT         code_departement,         nom_departement,         nom_commune,         AVG(vente.valeur_fonciere) AS valeur_fonciere     FROM vente     JOIN bien         On vente.bien_id = bien.id     JOIN cadastre             ON bien.cadastre_id = cadastre.id     JOIN commune             ON cadastre.commune_id = commune.id     JOIN departement             ON commune.departement_id = departement.id     WHERE code_departement IN (6,13,33,59,69)     GROUP BY code_departement, nom_commune) SELECT         CONCAT(nom_departement,"_", "(", code_departement, ")") AS departement,         nom_commune AS commune,         FORMAT(ROUND(valeur_fonciere), '###.###.###') AS prix_moyen FROM (         SELECT             code_departement,             nom_departement,             nom_commune,             valeur_fonciere,             RANK() OVER (PARTITION BY code_departement ORDER BY valeur_fonciere DESC) AS rang         FROM valeur_moyenne_par_ville) AS resultat_top_trois          WHERE rang &lt;= 3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CONSULTING</dc:title>
  <dc:creator>El MeTeOr</dc:creator>
  <cp:lastModifiedBy>Utilisateur Windows</cp:lastModifiedBy>
  <cp:revision>64</cp:revision>
  <dcterms:modified xsi:type="dcterms:W3CDTF">2021-10-24T22:00:29Z</dcterms:modified>
</cp:coreProperties>
</file>